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2" r:id="rId5"/>
    <p:sldId id="263" r:id="rId6"/>
    <p:sldId id="264" r:id="rId7"/>
    <p:sldId id="270" r:id="rId8"/>
    <p:sldId id="265" r:id="rId9"/>
    <p:sldId id="269" r:id="rId10"/>
    <p:sldId id="272" r:id="rId11"/>
    <p:sldId id="273" r:id="rId12"/>
    <p:sldId id="275" r:id="rId13"/>
    <p:sldId id="274" r:id="rId14"/>
    <p:sldId id="266" r:id="rId15"/>
    <p:sldId id="277" r:id="rId16"/>
    <p:sldId id="278"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02E49-4A79-4127-8CED-25DE906A318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1C3A34-AF1D-4E75-9EE4-DBC2513F01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317DEEE-38A9-4A54-A8F3-09220092540B}"/>
              </a:ext>
            </a:extLst>
          </p:cNvPr>
          <p:cNvSpPr>
            <a:spLocks noGrp="1"/>
          </p:cNvSpPr>
          <p:nvPr>
            <p:ph type="dt" sz="half" idx="10"/>
          </p:nvPr>
        </p:nvSpPr>
        <p:spPr/>
        <p:txBody>
          <a:bodyPr/>
          <a:lstStyle/>
          <a:p>
            <a:fld id="{93C21317-B620-48C6-BBBE-1E55BC886B34}" type="datetimeFigureOut">
              <a:rPr lang="nl-NL" smtClean="0"/>
              <a:t>17-12-2020</a:t>
            </a:fld>
            <a:endParaRPr lang="nl-NL"/>
          </a:p>
        </p:txBody>
      </p:sp>
      <p:sp>
        <p:nvSpPr>
          <p:cNvPr id="5" name="Tijdelijke aanduiding voor voettekst 4">
            <a:extLst>
              <a:ext uri="{FF2B5EF4-FFF2-40B4-BE49-F238E27FC236}">
                <a16:creationId xmlns:a16="http://schemas.microsoft.com/office/drawing/2014/main" id="{EEA0FFDA-0DD7-4A6D-BF33-830FFE6879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65898F-837E-4C5F-9A5F-D9622E047D5E}"/>
              </a:ext>
            </a:extLst>
          </p:cNvPr>
          <p:cNvSpPr>
            <a:spLocks noGrp="1"/>
          </p:cNvSpPr>
          <p:nvPr>
            <p:ph type="sldNum" sz="quarter" idx="12"/>
          </p:nvPr>
        </p:nvSpPr>
        <p:spPr/>
        <p:txBody>
          <a:bodyPr/>
          <a:lstStyle/>
          <a:p>
            <a:fld id="{D313CCCA-0A63-4C63-AD01-44167268F724}" type="slidenum">
              <a:rPr lang="nl-NL" smtClean="0"/>
              <a:t>‹nr.›</a:t>
            </a:fld>
            <a:endParaRPr lang="nl-NL"/>
          </a:p>
        </p:txBody>
      </p:sp>
    </p:spTree>
    <p:extLst>
      <p:ext uri="{BB962C8B-B14F-4D97-AF65-F5344CB8AC3E}">
        <p14:creationId xmlns:p14="http://schemas.microsoft.com/office/powerpoint/2010/main" val="73943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039EF-449A-45DF-862F-BC642E9B070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A718A47-7E71-4477-AB31-CFDDA54DC78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B44678-0C62-4FD8-857C-92145015EE33}"/>
              </a:ext>
            </a:extLst>
          </p:cNvPr>
          <p:cNvSpPr>
            <a:spLocks noGrp="1"/>
          </p:cNvSpPr>
          <p:nvPr>
            <p:ph type="dt" sz="half" idx="10"/>
          </p:nvPr>
        </p:nvSpPr>
        <p:spPr/>
        <p:txBody>
          <a:bodyPr/>
          <a:lstStyle/>
          <a:p>
            <a:fld id="{93C21317-B620-48C6-BBBE-1E55BC886B34}" type="datetimeFigureOut">
              <a:rPr lang="nl-NL" smtClean="0"/>
              <a:t>17-12-2020</a:t>
            </a:fld>
            <a:endParaRPr lang="nl-NL"/>
          </a:p>
        </p:txBody>
      </p:sp>
      <p:sp>
        <p:nvSpPr>
          <p:cNvPr id="5" name="Tijdelijke aanduiding voor voettekst 4">
            <a:extLst>
              <a:ext uri="{FF2B5EF4-FFF2-40B4-BE49-F238E27FC236}">
                <a16:creationId xmlns:a16="http://schemas.microsoft.com/office/drawing/2014/main" id="{528FE784-76F8-4342-A5E8-B671DFF0988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C23E8F-D22F-46F3-9E8A-828945908922}"/>
              </a:ext>
            </a:extLst>
          </p:cNvPr>
          <p:cNvSpPr>
            <a:spLocks noGrp="1"/>
          </p:cNvSpPr>
          <p:nvPr>
            <p:ph type="sldNum" sz="quarter" idx="12"/>
          </p:nvPr>
        </p:nvSpPr>
        <p:spPr/>
        <p:txBody>
          <a:bodyPr/>
          <a:lstStyle/>
          <a:p>
            <a:fld id="{D313CCCA-0A63-4C63-AD01-44167268F724}" type="slidenum">
              <a:rPr lang="nl-NL" smtClean="0"/>
              <a:t>‹nr.›</a:t>
            </a:fld>
            <a:endParaRPr lang="nl-NL"/>
          </a:p>
        </p:txBody>
      </p:sp>
    </p:spTree>
    <p:extLst>
      <p:ext uri="{BB962C8B-B14F-4D97-AF65-F5344CB8AC3E}">
        <p14:creationId xmlns:p14="http://schemas.microsoft.com/office/powerpoint/2010/main" val="304636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007F638-068E-48DA-B649-A016B9B0C35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D4319E7-14C1-4AFD-8C4C-FC26166690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55AAAD5-731E-42EB-BFE6-C01C0311C146}"/>
              </a:ext>
            </a:extLst>
          </p:cNvPr>
          <p:cNvSpPr>
            <a:spLocks noGrp="1"/>
          </p:cNvSpPr>
          <p:nvPr>
            <p:ph type="dt" sz="half" idx="10"/>
          </p:nvPr>
        </p:nvSpPr>
        <p:spPr/>
        <p:txBody>
          <a:bodyPr/>
          <a:lstStyle/>
          <a:p>
            <a:fld id="{93C21317-B620-48C6-BBBE-1E55BC886B34}" type="datetimeFigureOut">
              <a:rPr lang="nl-NL" smtClean="0"/>
              <a:t>17-12-2020</a:t>
            </a:fld>
            <a:endParaRPr lang="nl-NL"/>
          </a:p>
        </p:txBody>
      </p:sp>
      <p:sp>
        <p:nvSpPr>
          <p:cNvPr id="5" name="Tijdelijke aanduiding voor voettekst 4">
            <a:extLst>
              <a:ext uri="{FF2B5EF4-FFF2-40B4-BE49-F238E27FC236}">
                <a16:creationId xmlns:a16="http://schemas.microsoft.com/office/drawing/2014/main" id="{3E9E4D97-CE17-4C78-95A3-B46BFCBBB1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37F9D1-BE06-4403-8C44-8D5B63BCFBC0}"/>
              </a:ext>
            </a:extLst>
          </p:cNvPr>
          <p:cNvSpPr>
            <a:spLocks noGrp="1"/>
          </p:cNvSpPr>
          <p:nvPr>
            <p:ph type="sldNum" sz="quarter" idx="12"/>
          </p:nvPr>
        </p:nvSpPr>
        <p:spPr/>
        <p:txBody>
          <a:bodyPr/>
          <a:lstStyle/>
          <a:p>
            <a:fld id="{D313CCCA-0A63-4C63-AD01-44167268F724}" type="slidenum">
              <a:rPr lang="nl-NL" smtClean="0"/>
              <a:t>‹nr.›</a:t>
            </a:fld>
            <a:endParaRPr lang="nl-NL"/>
          </a:p>
        </p:txBody>
      </p:sp>
    </p:spTree>
    <p:extLst>
      <p:ext uri="{BB962C8B-B14F-4D97-AF65-F5344CB8AC3E}">
        <p14:creationId xmlns:p14="http://schemas.microsoft.com/office/powerpoint/2010/main" val="186398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84923-AD7E-4818-9EEE-A7B0BA8B2A6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659FD07-54A4-4FA0-B5B0-3A232013EFD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F59554-44C5-40EA-8DEA-BCE9814201CE}"/>
              </a:ext>
            </a:extLst>
          </p:cNvPr>
          <p:cNvSpPr>
            <a:spLocks noGrp="1"/>
          </p:cNvSpPr>
          <p:nvPr>
            <p:ph type="dt" sz="half" idx="10"/>
          </p:nvPr>
        </p:nvSpPr>
        <p:spPr/>
        <p:txBody>
          <a:bodyPr/>
          <a:lstStyle/>
          <a:p>
            <a:fld id="{93C21317-B620-48C6-BBBE-1E55BC886B34}" type="datetimeFigureOut">
              <a:rPr lang="nl-NL" smtClean="0"/>
              <a:t>17-12-2020</a:t>
            </a:fld>
            <a:endParaRPr lang="nl-NL"/>
          </a:p>
        </p:txBody>
      </p:sp>
      <p:sp>
        <p:nvSpPr>
          <p:cNvPr id="5" name="Tijdelijke aanduiding voor voettekst 4">
            <a:extLst>
              <a:ext uri="{FF2B5EF4-FFF2-40B4-BE49-F238E27FC236}">
                <a16:creationId xmlns:a16="http://schemas.microsoft.com/office/drawing/2014/main" id="{0225EF56-672B-49DC-B5C9-D44E025C91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73911A-151F-4334-A294-695337056478}"/>
              </a:ext>
            </a:extLst>
          </p:cNvPr>
          <p:cNvSpPr>
            <a:spLocks noGrp="1"/>
          </p:cNvSpPr>
          <p:nvPr>
            <p:ph type="sldNum" sz="quarter" idx="12"/>
          </p:nvPr>
        </p:nvSpPr>
        <p:spPr/>
        <p:txBody>
          <a:bodyPr/>
          <a:lstStyle/>
          <a:p>
            <a:fld id="{D313CCCA-0A63-4C63-AD01-44167268F724}" type="slidenum">
              <a:rPr lang="nl-NL" smtClean="0"/>
              <a:t>‹nr.›</a:t>
            </a:fld>
            <a:endParaRPr lang="nl-NL"/>
          </a:p>
        </p:txBody>
      </p:sp>
    </p:spTree>
    <p:extLst>
      <p:ext uri="{BB962C8B-B14F-4D97-AF65-F5344CB8AC3E}">
        <p14:creationId xmlns:p14="http://schemas.microsoft.com/office/powerpoint/2010/main" val="233961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93946-FCFA-49FC-8E87-298A3B565C4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93BE335-8170-41D5-8423-28F7E1A514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F6B5829-7537-479A-BCD2-0AA2F2910E7E}"/>
              </a:ext>
            </a:extLst>
          </p:cNvPr>
          <p:cNvSpPr>
            <a:spLocks noGrp="1"/>
          </p:cNvSpPr>
          <p:nvPr>
            <p:ph type="dt" sz="half" idx="10"/>
          </p:nvPr>
        </p:nvSpPr>
        <p:spPr/>
        <p:txBody>
          <a:bodyPr/>
          <a:lstStyle/>
          <a:p>
            <a:fld id="{93C21317-B620-48C6-BBBE-1E55BC886B34}" type="datetimeFigureOut">
              <a:rPr lang="nl-NL" smtClean="0"/>
              <a:t>17-12-2020</a:t>
            </a:fld>
            <a:endParaRPr lang="nl-NL"/>
          </a:p>
        </p:txBody>
      </p:sp>
      <p:sp>
        <p:nvSpPr>
          <p:cNvPr id="5" name="Tijdelijke aanduiding voor voettekst 4">
            <a:extLst>
              <a:ext uri="{FF2B5EF4-FFF2-40B4-BE49-F238E27FC236}">
                <a16:creationId xmlns:a16="http://schemas.microsoft.com/office/drawing/2014/main" id="{2D9B811F-A8D5-4A03-87EA-F552B5D44FE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C5C034-E5D0-4E22-9403-AD50B6E9F9E8}"/>
              </a:ext>
            </a:extLst>
          </p:cNvPr>
          <p:cNvSpPr>
            <a:spLocks noGrp="1"/>
          </p:cNvSpPr>
          <p:nvPr>
            <p:ph type="sldNum" sz="quarter" idx="12"/>
          </p:nvPr>
        </p:nvSpPr>
        <p:spPr/>
        <p:txBody>
          <a:bodyPr/>
          <a:lstStyle/>
          <a:p>
            <a:fld id="{D313CCCA-0A63-4C63-AD01-44167268F724}" type="slidenum">
              <a:rPr lang="nl-NL" smtClean="0"/>
              <a:t>‹nr.›</a:t>
            </a:fld>
            <a:endParaRPr lang="nl-NL"/>
          </a:p>
        </p:txBody>
      </p:sp>
    </p:spTree>
    <p:extLst>
      <p:ext uri="{BB962C8B-B14F-4D97-AF65-F5344CB8AC3E}">
        <p14:creationId xmlns:p14="http://schemas.microsoft.com/office/powerpoint/2010/main" val="268429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5E9F7-2212-4659-B618-E287823403A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D44176F-785F-4D0D-9081-1A39F9028E8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8F0E1C8-833D-4BC2-92A3-B1500484B0F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D4C9793-90A8-4228-A6F3-7452F25485BC}"/>
              </a:ext>
            </a:extLst>
          </p:cNvPr>
          <p:cNvSpPr>
            <a:spLocks noGrp="1"/>
          </p:cNvSpPr>
          <p:nvPr>
            <p:ph type="dt" sz="half" idx="10"/>
          </p:nvPr>
        </p:nvSpPr>
        <p:spPr/>
        <p:txBody>
          <a:bodyPr/>
          <a:lstStyle/>
          <a:p>
            <a:fld id="{93C21317-B620-48C6-BBBE-1E55BC886B34}" type="datetimeFigureOut">
              <a:rPr lang="nl-NL" smtClean="0"/>
              <a:t>17-12-2020</a:t>
            </a:fld>
            <a:endParaRPr lang="nl-NL"/>
          </a:p>
        </p:txBody>
      </p:sp>
      <p:sp>
        <p:nvSpPr>
          <p:cNvPr id="6" name="Tijdelijke aanduiding voor voettekst 5">
            <a:extLst>
              <a:ext uri="{FF2B5EF4-FFF2-40B4-BE49-F238E27FC236}">
                <a16:creationId xmlns:a16="http://schemas.microsoft.com/office/drawing/2014/main" id="{61D2244E-5125-4A92-82F4-3921BF465F8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E41677-A114-4103-979E-30066CCE15BD}"/>
              </a:ext>
            </a:extLst>
          </p:cNvPr>
          <p:cNvSpPr>
            <a:spLocks noGrp="1"/>
          </p:cNvSpPr>
          <p:nvPr>
            <p:ph type="sldNum" sz="quarter" idx="12"/>
          </p:nvPr>
        </p:nvSpPr>
        <p:spPr/>
        <p:txBody>
          <a:bodyPr/>
          <a:lstStyle/>
          <a:p>
            <a:fld id="{D313CCCA-0A63-4C63-AD01-44167268F724}" type="slidenum">
              <a:rPr lang="nl-NL" smtClean="0"/>
              <a:t>‹nr.›</a:t>
            </a:fld>
            <a:endParaRPr lang="nl-NL"/>
          </a:p>
        </p:txBody>
      </p:sp>
    </p:spTree>
    <p:extLst>
      <p:ext uri="{BB962C8B-B14F-4D97-AF65-F5344CB8AC3E}">
        <p14:creationId xmlns:p14="http://schemas.microsoft.com/office/powerpoint/2010/main" val="371011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D8E02-8EF1-46B1-8C1A-8FA3468A60D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27CF00E-600D-4F1B-B336-D08A4827A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C2286E8-64B3-4ACE-91DA-27AA17DCFF4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E519B9F-BC6F-475D-9760-25938E58E1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E62801A-50F1-44FD-ABF2-3D9206F36ED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3DFD5C8-CE0C-4FDF-A15B-E7E628D5ED3F}"/>
              </a:ext>
            </a:extLst>
          </p:cNvPr>
          <p:cNvSpPr>
            <a:spLocks noGrp="1"/>
          </p:cNvSpPr>
          <p:nvPr>
            <p:ph type="dt" sz="half" idx="10"/>
          </p:nvPr>
        </p:nvSpPr>
        <p:spPr/>
        <p:txBody>
          <a:bodyPr/>
          <a:lstStyle/>
          <a:p>
            <a:fld id="{93C21317-B620-48C6-BBBE-1E55BC886B34}" type="datetimeFigureOut">
              <a:rPr lang="nl-NL" smtClean="0"/>
              <a:t>17-12-2020</a:t>
            </a:fld>
            <a:endParaRPr lang="nl-NL"/>
          </a:p>
        </p:txBody>
      </p:sp>
      <p:sp>
        <p:nvSpPr>
          <p:cNvPr id="8" name="Tijdelijke aanduiding voor voettekst 7">
            <a:extLst>
              <a:ext uri="{FF2B5EF4-FFF2-40B4-BE49-F238E27FC236}">
                <a16:creationId xmlns:a16="http://schemas.microsoft.com/office/drawing/2014/main" id="{4430D884-0090-4DDE-A270-31CE5A135F8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801988D-CB2A-469D-8984-916F2A59F90D}"/>
              </a:ext>
            </a:extLst>
          </p:cNvPr>
          <p:cNvSpPr>
            <a:spLocks noGrp="1"/>
          </p:cNvSpPr>
          <p:nvPr>
            <p:ph type="sldNum" sz="quarter" idx="12"/>
          </p:nvPr>
        </p:nvSpPr>
        <p:spPr/>
        <p:txBody>
          <a:bodyPr/>
          <a:lstStyle/>
          <a:p>
            <a:fld id="{D313CCCA-0A63-4C63-AD01-44167268F724}" type="slidenum">
              <a:rPr lang="nl-NL" smtClean="0"/>
              <a:t>‹nr.›</a:t>
            </a:fld>
            <a:endParaRPr lang="nl-NL"/>
          </a:p>
        </p:txBody>
      </p:sp>
    </p:spTree>
    <p:extLst>
      <p:ext uri="{BB962C8B-B14F-4D97-AF65-F5344CB8AC3E}">
        <p14:creationId xmlns:p14="http://schemas.microsoft.com/office/powerpoint/2010/main" val="389481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73239C-9DE1-4B99-B5AA-38146094D40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59FBC94-9E5F-4A7D-9136-C9CF7570F7B6}"/>
              </a:ext>
            </a:extLst>
          </p:cNvPr>
          <p:cNvSpPr>
            <a:spLocks noGrp="1"/>
          </p:cNvSpPr>
          <p:nvPr>
            <p:ph type="dt" sz="half" idx="10"/>
          </p:nvPr>
        </p:nvSpPr>
        <p:spPr/>
        <p:txBody>
          <a:bodyPr/>
          <a:lstStyle/>
          <a:p>
            <a:fld id="{93C21317-B620-48C6-BBBE-1E55BC886B34}" type="datetimeFigureOut">
              <a:rPr lang="nl-NL" smtClean="0"/>
              <a:t>17-12-2020</a:t>
            </a:fld>
            <a:endParaRPr lang="nl-NL"/>
          </a:p>
        </p:txBody>
      </p:sp>
      <p:sp>
        <p:nvSpPr>
          <p:cNvPr id="4" name="Tijdelijke aanduiding voor voettekst 3">
            <a:extLst>
              <a:ext uri="{FF2B5EF4-FFF2-40B4-BE49-F238E27FC236}">
                <a16:creationId xmlns:a16="http://schemas.microsoft.com/office/drawing/2014/main" id="{0102D97A-1544-45A6-AE8E-E517B71D5CB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F0C61AD-8D09-42A4-8967-856FCDB9BFC9}"/>
              </a:ext>
            </a:extLst>
          </p:cNvPr>
          <p:cNvSpPr>
            <a:spLocks noGrp="1"/>
          </p:cNvSpPr>
          <p:nvPr>
            <p:ph type="sldNum" sz="quarter" idx="12"/>
          </p:nvPr>
        </p:nvSpPr>
        <p:spPr/>
        <p:txBody>
          <a:bodyPr/>
          <a:lstStyle/>
          <a:p>
            <a:fld id="{D313CCCA-0A63-4C63-AD01-44167268F724}" type="slidenum">
              <a:rPr lang="nl-NL" smtClean="0"/>
              <a:t>‹nr.›</a:t>
            </a:fld>
            <a:endParaRPr lang="nl-NL"/>
          </a:p>
        </p:txBody>
      </p:sp>
    </p:spTree>
    <p:extLst>
      <p:ext uri="{BB962C8B-B14F-4D97-AF65-F5344CB8AC3E}">
        <p14:creationId xmlns:p14="http://schemas.microsoft.com/office/powerpoint/2010/main" val="62611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E02626C-A2E9-4D79-B2A8-13CB714C0409}"/>
              </a:ext>
            </a:extLst>
          </p:cNvPr>
          <p:cNvSpPr>
            <a:spLocks noGrp="1"/>
          </p:cNvSpPr>
          <p:nvPr>
            <p:ph type="dt" sz="half" idx="10"/>
          </p:nvPr>
        </p:nvSpPr>
        <p:spPr/>
        <p:txBody>
          <a:bodyPr/>
          <a:lstStyle/>
          <a:p>
            <a:fld id="{93C21317-B620-48C6-BBBE-1E55BC886B34}" type="datetimeFigureOut">
              <a:rPr lang="nl-NL" smtClean="0"/>
              <a:t>17-12-2020</a:t>
            </a:fld>
            <a:endParaRPr lang="nl-NL"/>
          </a:p>
        </p:txBody>
      </p:sp>
      <p:sp>
        <p:nvSpPr>
          <p:cNvPr id="3" name="Tijdelijke aanduiding voor voettekst 2">
            <a:extLst>
              <a:ext uri="{FF2B5EF4-FFF2-40B4-BE49-F238E27FC236}">
                <a16:creationId xmlns:a16="http://schemas.microsoft.com/office/drawing/2014/main" id="{9479581F-C206-43DF-8C3D-DA34D1EBFC5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9A16C65-6CB1-4CC6-A1B6-05D4A65B803F}"/>
              </a:ext>
            </a:extLst>
          </p:cNvPr>
          <p:cNvSpPr>
            <a:spLocks noGrp="1"/>
          </p:cNvSpPr>
          <p:nvPr>
            <p:ph type="sldNum" sz="quarter" idx="12"/>
          </p:nvPr>
        </p:nvSpPr>
        <p:spPr/>
        <p:txBody>
          <a:bodyPr/>
          <a:lstStyle/>
          <a:p>
            <a:fld id="{D313CCCA-0A63-4C63-AD01-44167268F724}" type="slidenum">
              <a:rPr lang="nl-NL" smtClean="0"/>
              <a:t>‹nr.›</a:t>
            </a:fld>
            <a:endParaRPr lang="nl-NL"/>
          </a:p>
        </p:txBody>
      </p:sp>
    </p:spTree>
    <p:extLst>
      <p:ext uri="{BB962C8B-B14F-4D97-AF65-F5344CB8AC3E}">
        <p14:creationId xmlns:p14="http://schemas.microsoft.com/office/powerpoint/2010/main" val="367812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B1F3FA-80CC-48EF-9A9E-F09E8B71AB4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8134139-29CE-4DC6-A94F-AA4CD40409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6525560-0C69-4488-987A-20B7806AD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DAA471-4D83-4A22-AC37-8D1AB1DE333E}"/>
              </a:ext>
            </a:extLst>
          </p:cNvPr>
          <p:cNvSpPr>
            <a:spLocks noGrp="1"/>
          </p:cNvSpPr>
          <p:nvPr>
            <p:ph type="dt" sz="half" idx="10"/>
          </p:nvPr>
        </p:nvSpPr>
        <p:spPr/>
        <p:txBody>
          <a:bodyPr/>
          <a:lstStyle/>
          <a:p>
            <a:fld id="{93C21317-B620-48C6-BBBE-1E55BC886B34}" type="datetimeFigureOut">
              <a:rPr lang="nl-NL" smtClean="0"/>
              <a:t>17-12-2020</a:t>
            </a:fld>
            <a:endParaRPr lang="nl-NL"/>
          </a:p>
        </p:txBody>
      </p:sp>
      <p:sp>
        <p:nvSpPr>
          <p:cNvPr id="6" name="Tijdelijke aanduiding voor voettekst 5">
            <a:extLst>
              <a:ext uri="{FF2B5EF4-FFF2-40B4-BE49-F238E27FC236}">
                <a16:creationId xmlns:a16="http://schemas.microsoft.com/office/drawing/2014/main" id="{8D17C055-CDFA-4D76-AEFF-5EC6B41CD29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AD4057-A127-49F1-8469-843A12C4FFDA}"/>
              </a:ext>
            </a:extLst>
          </p:cNvPr>
          <p:cNvSpPr>
            <a:spLocks noGrp="1"/>
          </p:cNvSpPr>
          <p:nvPr>
            <p:ph type="sldNum" sz="quarter" idx="12"/>
          </p:nvPr>
        </p:nvSpPr>
        <p:spPr/>
        <p:txBody>
          <a:bodyPr/>
          <a:lstStyle/>
          <a:p>
            <a:fld id="{D313CCCA-0A63-4C63-AD01-44167268F724}" type="slidenum">
              <a:rPr lang="nl-NL" smtClean="0"/>
              <a:t>‹nr.›</a:t>
            </a:fld>
            <a:endParaRPr lang="nl-NL"/>
          </a:p>
        </p:txBody>
      </p:sp>
    </p:spTree>
    <p:extLst>
      <p:ext uri="{BB962C8B-B14F-4D97-AF65-F5344CB8AC3E}">
        <p14:creationId xmlns:p14="http://schemas.microsoft.com/office/powerpoint/2010/main" val="381064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60D41-8537-4B2C-83A3-A75C5F34C9C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6BEEF15-2866-434D-A113-3D104D6C3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FF7D334-A998-4A37-B103-F88153421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8F20D43-AF09-4763-B552-49A3F9A8281D}"/>
              </a:ext>
            </a:extLst>
          </p:cNvPr>
          <p:cNvSpPr>
            <a:spLocks noGrp="1"/>
          </p:cNvSpPr>
          <p:nvPr>
            <p:ph type="dt" sz="half" idx="10"/>
          </p:nvPr>
        </p:nvSpPr>
        <p:spPr/>
        <p:txBody>
          <a:bodyPr/>
          <a:lstStyle/>
          <a:p>
            <a:fld id="{93C21317-B620-48C6-BBBE-1E55BC886B34}" type="datetimeFigureOut">
              <a:rPr lang="nl-NL" smtClean="0"/>
              <a:t>17-12-2020</a:t>
            </a:fld>
            <a:endParaRPr lang="nl-NL"/>
          </a:p>
        </p:txBody>
      </p:sp>
      <p:sp>
        <p:nvSpPr>
          <p:cNvPr id="6" name="Tijdelijke aanduiding voor voettekst 5">
            <a:extLst>
              <a:ext uri="{FF2B5EF4-FFF2-40B4-BE49-F238E27FC236}">
                <a16:creationId xmlns:a16="http://schemas.microsoft.com/office/drawing/2014/main" id="{3A81E95F-1B7B-43D1-B13A-7C76B68CCE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D3D56C-CF76-43FF-A407-6C5D6A880F3D}"/>
              </a:ext>
            </a:extLst>
          </p:cNvPr>
          <p:cNvSpPr>
            <a:spLocks noGrp="1"/>
          </p:cNvSpPr>
          <p:nvPr>
            <p:ph type="sldNum" sz="quarter" idx="12"/>
          </p:nvPr>
        </p:nvSpPr>
        <p:spPr/>
        <p:txBody>
          <a:bodyPr/>
          <a:lstStyle/>
          <a:p>
            <a:fld id="{D313CCCA-0A63-4C63-AD01-44167268F724}" type="slidenum">
              <a:rPr lang="nl-NL" smtClean="0"/>
              <a:t>‹nr.›</a:t>
            </a:fld>
            <a:endParaRPr lang="nl-NL"/>
          </a:p>
        </p:txBody>
      </p:sp>
    </p:spTree>
    <p:extLst>
      <p:ext uri="{BB962C8B-B14F-4D97-AF65-F5344CB8AC3E}">
        <p14:creationId xmlns:p14="http://schemas.microsoft.com/office/powerpoint/2010/main" val="91024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6805B20-AFF3-4C7A-8A22-DE5CBC4B6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A9F30AA-D9D8-45DD-A982-9B48526F93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9AA1B8-B341-45BC-8558-F551DCDE2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21317-B620-48C6-BBBE-1E55BC886B34}" type="datetimeFigureOut">
              <a:rPr lang="nl-NL" smtClean="0"/>
              <a:t>17-12-2020</a:t>
            </a:fld>
            <a:endParaRPr lang="nl-NL"/>
          </a:p>
        </p:txBody>
      </p:sp>
      <p:sp>
        <p:nvSpPr>
          <p:cNvPr id="5" name="Tijdelijke aanduiding voor voettekst 4">
            <a:extLst>
              <a:ext uri="{FF2B5EF4-FFF2-40B4-BE49-F238E27FC236}">
                <a16:creationId xmlns:a16="http://schemas.microsoft.com/office/drawing/2014/main" id="{615E2157-FFE6-47D7-86B6-B5C464232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DBA6ED1-19B8-47F8-AF30-640AFA5A6E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3CCCA-0A63-4C63-AD01-44167268F724}" type="slidenum">
              <a:rPr lang="nl-NL" smtClean="0"/>
              <a:t>‹nr.›</a:t>
            </a:fld>
            <a:endParaRPr lang="nl-NL"/>
          </a:p>
        </p:txBody>
      </p:sp>
    </p:spTree>
    <p:extLst>
      <p:ext uri="{BB962C8B-B14F-4D97-AF65-F5344CB8AC3E}">
        <p14:creationId xmlns:p14="http://schemas.microsoft.com/office/powerpoint/2010/main" val="4192507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nC1iMfFJCX8?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2728A7D0-B45A-4524-B00D-9E3EC3F22DE5}"/>
              </a:ext>
            </a:extLst>
          </p:cNvPr>
          <p:cNvPicPr>
            <a:picLocks noChangeAspect="1"/>
          </p:cNvPicPr>
          <p:nvPr/>
        </p:nvPicPr>
        <p:blipFill rotWithShape="1">
          <a:blip r:embed="rId2"/>
          <a:srcRect t="7865" b="7865"/>
          <a:stretch/>
        </p:blipFill>
        <p:spPr>
          <a:xfrm>
            <a:off x="-3047" y="0"/>
            <a:ext cx="12191999" cy="6857990"/>
          </a:xfrm>
          <a:prstGeom prst="rect">
            <a:avLst/>
          </a:prstGeom>
        </p:spPr>
      </p:pic>
      <p:sp>
        <p:nvSpPr>
          <p:cNvPr id="32" name="Rectangle 3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AC676A86-97DF-49A0-B307-F9C986D058AC}"/>
              </a:ext>
            </a:extLst>
          </p:cNvPr>
          <p:cNvSpPr txBox="1"/>
          <p:nvPr/>
        </p:nvSpPr>
        <p:spPr>
          <a:xfrm>
            <a:off x="1097280" y="325550"/>
            <a:ext cx="10058400" cy="6105730"/>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endParaRPr lang="en-US" sz="5200" b="1" dirty="0">
              <a:solidFill>
                <a:srgbClr val="FFFFFF"/>
              </a:solidFill>
              <a:latin typeface="+mj-lt"/>
              <a:ea typeface="+mj-ea"/>
              <a:cs typeface="+mj-cs"/>
            </a:endParaRPr>
          </a:p>
          <a:p>
            <a:pPr algn="ctr">
              <a:lnSpc>
                <a:spcPct val="90000"/>
              </a:lnSpc>
              <a:spcBef>
                <a:spcPct val="0"/>
              </a:spcBef>
              <a:spcAft>
                <a:spcPts val="600"/>
              </a:spcAft>
            </a:pPr>
            <a:r>
              <a:rPr lang="en-US" sz="5200" b="1" dirty="0">
                <a:solidFill>
                  <a:srgbClr val="FFFFFF"/>
                </a:solidFill>
                <a:latin typeface="+mj-lt"/>
                <a:ea typeface="+mj-ea"/>
                <a:cs typeface="+mj-cs"/>
              </a:rPr>
              <a:t>KNO  </a:t>
            </a:r>
          </a:p>
          <a:p>
            <a:pPr algn="ctr">
              <a:lnSpc>
                <a:spcPct val="90000"/>
              </a:lnSpc>
              <a:spcBef>
                <a:spcPct val="0"/>
              </a:spcBef>
              <a:spcAft>
                <a:spcPts val="600"/>
              </a:spcAft>
            </a:pPr>
            <a:r>
              <a:rPr lang="en-US" sz="5200" b="1" dirty="0" err="1">
                <a:solidFill>
                  <a:srgbClr val="FFFFFF"/>
                </a:solidFill>
                <a:latin typeface="+mj-lt"/>
                <a:ea typeface="+mj-ea"/>
                <a:cs typeface="+mj-cs"/>
              </a:rPr>
              <a:t>Gehoor</a:t>
            </a:r>
            <a:endParaRPr lang="en-US" sz="5200" b="1" dirty="0">
              <a:solidFill>
                <a:srgbClr val="FFFFFF"/>
              </a:solidFill>
              <a:latin typeface="+mj-lt"/>
              <a:ea typeface="+mj-ea"/>
              <a:cs typeface="+mj-cs"/>
            </a:endParaRPr>
          </a:p>
          <a:p>
            <a:pPr algn="ctr">
              <a:lnSpc>
                <a:spcPct val="90000"/>
              </a:lnSpc>
              <a:spcBef>
                <a:spcPct val="0"/>
              </a:spcBef>
              <a:spcAft>
                <a:spcPts val="600"/>
              </a:spcAft>
            </a:pPr>
            <a:endParaRPr lang="en-US" sz="2800" dirty="0">
              <a:solidFill>
                <a:schemeClr val="accent4"/>
              </a:solidFill>
              <a:latin typeface="+mj-lt"/>
              <a:ea typeface="+mj-ea"/>
              <a:cs typeface="+mj-cs"/>
            </a:endParaRPr>
          </a:p>
          <a:p>
            <a:pPr algn="ctr">
              <a:lnSpc>
                <a:spcPct val="90000"/>
              </a:lnSpc>
              <a:spcBef>
                <a:spcPct val="0"/>
              </a:spcBef>
              <a:spcAft>
                <a:spcPts val="600"/>
              </a:spcAft>
            </a:pPr>
            <a:r>
              <a:rPr lang="en-US" sz="2800" dirty="0">
                <a:solidFill>
                  <a:schemeClr val="accent4"/>
                </a:solidFill>
                <a:latin typeface="+mj-lt"/>
                <a:ea typeface="+mj-ea"/>
                <a:cs typeface="+mj-cs"/>
              </a:rPr>
              <a:t>MK H12       </a:t>
            </a:r>
            <a:r>
              <a:rPr lang="en-US" sz="2800" dirty="0" err="1">
                <a:solidFill>
                  <a:schemeClr val="accent4"/>
                </a:solidFill>
                <a:latin typeface="+mj-lt"/>
                <a:ea typeface="+mj-ea"/>
                <a:cs typeface="+mj-cs"/>
              </a:rPr>
              <a:t>bijgesteld</a:t>
            </a:r>
            <a:r>
              <a:rPr lang="en-US" sz="2800" dirty="0">
                <a:solidFill>
                  <a:schemeClr val="accent4"/>
                </a:solidFill>
                <a:latin typeface="+mj-lt"/>
                <a:ea typeface="+mj-ea"/>
                <a:cs typeface="+mj-cs"/>
              </a:rPr>
              <a:t>: 17-12-2020</a:t>
            </a:r>
          </a:p>
          <a:p>
            <a:pPr algn="ctr">
              <a:lnSpc>
                <a:spcPct val="90000"/>
              </a:lnSpc>
              <a:spcBef>
                <a:spcPct val="0"/>
              </a:spcBef>
              <a:spcAft>
                <a:spcPts val="600"/>
              </a:spcAft>
            </a:pPr>
            <a:r>
              <a:rPr lang="en-US" sz="5200" dirty="0">
                <a:solidFill>
                  <a:srgbClr val="FFFFFF"/>
                </a:solidFill>
                <a:latin typeface="+mj-lt"/>
                <a:ea typeface="+mj-ea"/>
                <a:cs typeface="+mj-cs"/>
              </a:rPr>
              <a:t> </a:t>
            </a:r>
          </a:p>
        </p:txBody>
      </p:sp>
    </p:spTree>
    <p:extLst>
      <p:ext uri="{BB962C8B-B14F-4D97-AF65-F5344CB8AC3E}">
        <p14:creationId xmlns:p14="http://schemas.microsoft.com/office/powerpoint/2010/main" val="142521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3010423-ED02-497A-A3AF-0199C653CD01}"/>
              </a:ext>
            </a:extLst>
          </p:cNvPr>
          <p:cNvPicPr>
            <a:picLocks noChangeAspect="1"/>
          </p:cNvPicPr>
          <p:nvPr/>
        </p:nvPicPr>
        <p:blipFill rotWithShape="1">
          <a:blip r:embed="rId2"/>
          <a:srcRect l="889" r="-1" b="-1"/>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ekstvak 2">
            <a:extLst>
              <a:ext uri="{FF2B5EF4-FFF2-40B4-BE49-F238E27FC236}">
                <a16:creationId xmlns:a16="http://schemas.microsoft.com/office/drawing/2014/main" id="{F51F9978-6872-4148-8085-501F44C68BAC}"/>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dirty="0" err="1">
                <a:latin typeface="+mj-lt"/>
                <a:ea typeface="+mj-ea"/>
                <a:cs typeface="+mj-cs"/>
              </a:rPr>
              <a:t>loopoor</a:t>
            </a:r>
            <a:endParaRPr lang="en-US" sz="4800" b="1" dirty="0">
              <a:latin typeface="+mj-lt"/>
              <a:ea typeface="+mj-ea"/>
              <a:cs typeface="+mj-cs"/>
            </a:endParaRP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771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92C3F-BC15-418A-B721-5056B40D8E3B}"/>
              </a:ext>
            </a:extLst>
          </p:cNvPr>
          <p:cNvSpPr>
            <a:spLocks noGrp="1"/>
          </p:cNvSpPr>
          <p:nvPr>
            <p:ph type="title"/>
          </p:nvPr>
        </p:nvSpPr>
        <p:spPr>
          <a:xfrm>
            <a:off x="600169" y="625157"/>
            <a:ext cx="10515600" cy="1325563"/>
          </a:xfrm>
        </p:spPr>
        <p:txBody>
          <a:bodyPr>
            <a:normAutofit/>
          </a:bodyPr>
          <a:lstStyle/>
          <a:p>
            <a:r>
              <a:rPr lang="nl-NL" sz="4000" b="1" dirty="0">
                <a:solidFill>
                  <a:schemeClr val="accent1"/>
                </a:solidFill>
                <a:latin typeface="+mn-lt"/>
              </a:rPr>
              <a:t>Otitis externa met effusie (OME)</a:t>
            </a:r>
          </a:p>
        </p:txBody>
      </p:sp>
      <p:sp>
        <p:nvSpPr>
          <p:cNvPr id="4" name="Tijdelijke aanduiding voor inhoud 3">
            <a:extLst>
              <a:ext uri="{FF2B5EF4-FFF2-40B4-BE49-F238E27FC236}">
                <a16:creationId xmlns:a16="http://schemas.microsoft.com/office/drawing/2014/main" id="{24BF0E67-2F8A-4FFB-B281-35B94E4AE7B6}"/>
              </a:ext>
            </a:extLst>
          </p:cNvPr>
          <p:cNvSpPr>
            <a:spLocks noGrp="1"/>
          </p:cNvSpPr>
          <p:nvPr>
            <p:ph sz="half" idx="2"/>
          </p:nvPr>
        </p:nvSpPr>
        <p:spPr/>
        <p:txBody>
          <a:bodyPr>
            <a:normAutofit/>
          </a:bodyPr>
          <a:lstStyle/>
          <a:p>
            <a:pPr marL="0" indent="0">
              <a:buNone/>
            </a:pPr>
            <a:r>
              <a:rPr lang="nl-NL" b="1" dirty="0" err="1"/>
              <a:t>Slijmoor</a:t>
            </a:r>
            <a:endParaRPr lang="nl-NL" b="1" dirty="0"/>
          </a:p>
          <a:p>
            <a:pPr marL="0" indent="0">
              <a:buNone/>
            </a:pPr>
            <a:r>
              <a:rPr lang="nl-NL" dirty="0"/>
              <a:t>Otitis media met effusie (OME)</a:t>
            </a:r>
          </a:p>
          <a:p>
            <a:pPr marL="0" indent="0">
              <a:buNone/>
            </a:pPr>
            <a:r>
              <a:rPr lang="nl-NL" b="1" dirty="0"/>
              <a:t>Oorzaak: </a:t>
            </a:r>
            <a:r>
              <a:rPr lang="nl-NL" dirty="0"/>
              <a:t> Buis van Eustachius tijdelijk verstopt (onbekende oorzaak of virus?)  Zit vocht (slijm) in het middenoor. Een </a:t>
            </a:r>
            <a:r>
              <a:rPr lang="nl-NL" dirty="0" err="1"/>
              <a:t>slijmoor</a:t>
            </a:r>
            <a:r>
              <a:rPr lang="nl-NL" dirty="0"/>
              <a:t> is </a:t>
            </a:r>
            <a:r>
              <a:rPr lang="nl-NL" b="1" dirty="0"/>
              <a:t>geen</a:t>
            </a:r>
            <a:r>
              <a:rPr lang="nl-NL" dirty="0"/>
              <a:t> oorontsteking.</a:t>
            </a:r>
          </a:p>
          <a:p>
            <a:pPr marL="0" indent="0">
              <a:buNone/>
            </a:pPr>
            <a:r>
              <a:rPr lang="nl-NL" dirty="0"/>
              <a:t>Meestal bij kinderen tussen de  0 en 4 jaar.  Geneest vanzelf.</a:t>
            </a:r>
          </a:p>
        </p:txBody>
      </p:sp>
      <p:pic>
        <p:nvPicPr>
          <p:cNvPr id="6" name="Tijdelijke aanduiding voor inhoud 5">
            <a:extLst>
              <a:ext uri="{FF2B5EF4-FFF2-40B4-BE49-F238E27FC236}">
                <a16:creationId xmlns:a16="http://schemas.microsoft.com/office/drawing/2014/main" id="{AB53F636-2940-4B3E-9A0D-C27003B2B714}"/>
              </a:ext>
            </a:extLst>
          </p:cNvPr>
          <p:cNvPicPr>
            <a:picLocks noGrp="1" noChangeAspect="1"/>
          </p:cNvPicPr>
          <p:nvPr>
            <p:ph sz="half" idx="1"/>
          </p:nvPr>
        </p:nvPicPr>
        <p:blipFill>
          <a:blip r:embed="rId2"/>
          <a:stretch>
            <a:fillRect/>
          </a:stretch>
        </p:blipFill>
        <p:spPr>
          <a:xfrm>
            <a:off x="838200" y="1893030"/>
            <a:ext cx="5181600" cy="4216527"/>
          </a:xfrm>
          <a:prstGeom prst="rect">
            <a:avLst/>
          </a:prstGeom>
        </p:spPr>
      </p:pic>
    </p:spTree>
    <p:extLst>
      <p:ext uri="{BB962C8B-B14F-4D97-AF65-F5344CB8AC3E}">
        <p14:creationId xmlns:p14="http://schemas.microsoft.com/office/powerpoint/2010/main" val="156778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5EE9F7B-267C-404B-9F91-B1BBCB9F1D9B}"/>
              </a:ext>
            </a:extLst>
          </p:cNvPr>
          <p:cNvPicPr>
            <a:picLocks noGrp="1" noChangeAspect="1"/>
          </p:cNvPicPr>
          <p:nvPr>
            <p:ph sz="half" idx="1"/>
          </p:nvPr>
        </p:nvPicPr>
        <p:blipFill rotWithShape="1">
          <a:blip r:embed="rId2"/>
          <a:srcRect t="5858"/>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4013B8F0-36A6-422E-938F-9304B08FCDFC}"/>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b="1"/>
              <a:t>Otitis externa met effusie (OME)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A808DAA0-913F-4646-935B-A8FFAC98E2F9}"/>
              </a:ext>
            </a:extLst>
          </p:cNvPr>
          <p:cNvSpPr>
            <a:spLocks noGrp="1"/>
          </p:cNvSpPr>
          <p:nvPr>
            <p:ph sz="half" idx="2"/>
          </p:nvPr>
        </p:nvSpPr>
        <p:spPr>
          <a:xfrm>
            <a:off x="525516" y="3256704"/>
            <a:ext cx="5265684" cy="3286335"/>
          </a:xfrm>
        </p:spPr>
        <p:txBody>
          <a:bodyPr vert="horz" lIns="91440" tIns="45720" rIns="91440" bIns="45720" rtlCol="0" anchor="ctr">
            <a:normAutofit/>
          </a:bodyPr>
          <a:lstStyle/>
          <a:p>
            <a:pPr marL="0" indent="0">
              <a:buNone/>
            </a:pPr>
            <a:r>
              <a:rPr lang="en-US" sz="2400" dirty="0"/>
              <a:t>Door de </a:t>
            </a:r>
            <a:r>
              <a:rPr lang="en-US" sz="2400" dirty="0" err="1"/>
              <a:t>onderdruk</a:t>
            </a:r>
            <a:r>
              <a:rPr lang="en-US" sz="2400" dirty="0"/>
              <a:t> </a:t>
            </a:r>
            <a:r>
              <a:rPr lang="en-US" sz="2400" dirty="0" err="1"/>
              <a:t>kan</a:t>
            </a:r>
            <a:r>
              <a:rPr lang="en-US" sz="2400" dirty="0"/>
              <a:t> het </a:t>
            </a:r>
            <a:r>
              <a:rPr lang="en-US" sz="2400" dirty="0" err="1"/>
              <a:t>slijmvlies</a:t>
            </a:r>
            <a:r>
              <a:rPr lang="en-US" sz="2400" dirty="0"/>
              <a:t> in het </a:t>
            </a:r>
            <a:r>
              <a:rPr lang="en-US" sz="2400" dirty="0" err="1"/>
              <a:t>middenoor</a:t>
            </a:r>
            <a:r>
              <a:rPr lang="en-US" sz="2400" dirty="0"/>
              <a:t> </a:t>
            </a:r>
            <a:r>
              <a:rPr lang="en-US" sz="2400" dirty="0" err="1"/>
              <a:t>geïrriteerd</a:t>
            </a:r>
            <a:r>
              <a:rPr lang="en-US" sz="2400" dirty="0"/>
              <a:t> </a:t>
            </a:r>
            <a:r>
              <a:rPr lang="en-US" sz="2400" dirty="0" err="1"/>
              <a:t>raken</a:t>
            </a:r>
            <a:r>
              <a:rPr lang="en-US" sz="2400" dirty="0"/>
              <a:t> </a:t>
            </a:r>
            <a:r>
              <a:rPr lang="en-US" sz="2400" dirty="0" err="1"/>
              <a:t>en</a:t>
            </a:r>
            <a:r>
              <a:rPr lang="en-US" sz="2400" dirty="0"/>
              <a:t> </a:t>
            </a:r>
            <a:r>
              <a:rPr lang="en-US" sz="2400" dirty="0" err="1"/>
              <a:t>vocht</a:t>
            </a:r>
            <a:r>
              <a:rPr lang="en-US" sz="2400" dirty="0"/>
              <a:t> </a:t>
            </a:r>
            <a:r>
              <a:rPr lang="en-US" sz="2400" dirty="0" err="1"/>
              <a:t>afscheiden</a:t>
            </a:r>
            <a:r>
              <a:rPr lang="en-US" sz="2400" dirty="0"/>
              <a:t> </a:t>
            </a:r>
            <a:r>
              <a:rPr lang="en-US" sz="2400" dirty="0" err="1"/>
              <a:t>waardoor</a:t>
            </a:r>
            <a:r>
              <a:rPr lang="en-US" sz="2400" dirty="0"/>
              <a:t> het </a:t>
            </a:r>
            <a:r>
              <a:rPr lang="en-US" sz="2400" dirty="0" err="1"/>
              <a:t>middenoor</a:t>
            </a:r>
            <a:r>
              <a:rPr lang="en-US" sz="2400" dirty="0"/>
              <a:t> </a:t>
            </a:r>
            <a:r>
              <a:rPr lang="en-US" sz="2400" dirty="0" err="1"/>
              <a:t>gevuld</a:t>
            </a:r>
            <a:r>
              <a:rPr lang="en-US" sz="2400" dirty="0"/>
              <a:t> </a:t>
            </a:r>
            <a:r>
              <a:rPr lang="en-US" sz="2400" dirty="0" err="1"/>
              <a:t>raakt</a:t>
            </a:r>
            <a:r>
              <a:rPr lang="en-US" sz="2400" dirty="0"/>
              <a:t> met </a:t>
            </a:r>
            <a:r>
              <a:rPr lang="en-US" sz="2400" dirty="0" err="1"/>
              <a:t>vocht</a:t>
            </a:r>
            <a:r>
              <a:rPr lang="en-US" sz="2400" dirty="0"/>
              <a:t> in </a:t>
            </a:r>
            <a:r>
              <a:rPr lang="en-US" sz="2400" dirty="0" err="1"/>
              <a:t>plaats</a:t>
            </a:r>
            <a:r>
              <a:rPr lang="en-US" sz="2400" dirty="0"/>
              <a:t> van met </a:t>
            </a:r>
            <a:r>
              <a:rPr lang="en-US" sz="2400" dirty="0" err="1"/>
              <a:t>lucht</a:t>
            </a:r>
            <a:r>
              <a:rPr lang="en-US" sz="2400" dirty="0"/>
              <a:t>. </a:t>
            </a:r>
            <a:r>
              <a:rPr lang="en-US" sz="2400" dirty="0" err="1"/>
              <a:t>Dit</a:t>
            </a:r>
            <a:r>
              <a:rPr lang="en-US" sz="2400" dirty="0"/>
              <a:t> </a:t>
            </a:r>
            <a:r>
              <a:rPr lang="en-US" sz="2400" dirty="0" err="1"/>
              <a:t>wordt</a:t>
            </a:r>
            <a:r>
              <a:rPr lang="en-US" sz="2400" dirty="0"/>
              <a:t> "OME" ("Otitis Media met </a:t>
            </a:r>
            <a:r>
              <a:rPr lang="en-US" sz="2400" dirty="0" err="1"/>
              <a:t>Effusie</a:t>
            </a:r>
            <a:r>
              <a:rPr lang="en-US" sz="2400" dirty="0"/>
              <a:t>") </a:t>
            </a:r>
            <a:r>
              <a:rPr lang="en-US" sz="2400" dirty="0" err="1"/>
              <a:t>genoemd</a:t>
            </a:r>
            <a:r>
              <a:rPr lang="en-US" sz="2400" dirty="0"/>
              <a:t>, maar </a:t>
            </a:r>
            <a:r>
              <a:rPr lang="en-US" sz="2400" dirty="0" err="1"/>
              <a:t>ook</a:t>
            </a:r>
            <a:r>
              <a:rPr lang="en-US" sz="2400" dirty="0"/>
              <a:t> </a:t>
            </a:r>
            <a:r>
              <a:rPr lang="en-US" sz="2400" dirty="0" err="1"/>
              <a:t>wel</a:t>
            </a:r>
            <a:r>
              <a:rPr lang="en-US" sz="2400" dirty="0"/>
              <a:t> "</a:t>
            </a:r>
            <a:r>
              <a:rPr lang="en-US" sz="2400" dirty="0" err="1"/>
              <a:t>lijmoor</a:t>
            </a:r>
            <a:r>
              <a:rPr lang="en-US" sz="2400" dirty="0"/>
              <a:t>" of "glue ear” </a:t>
            </a:r>
            <a:r>
              <a:rPr lang="en-US" sz="2400" dirty="0" err="1"/>
              <a:t>vanwege</a:t>
            </a:r>
            <a:r>
              <a:rPr lang="en-US" sz="2400" dirty="0"/>
              <a:t> de </a:t>
            </a:r>
            <a:r>
              <a:rPr lang="en-US" sz="2400" dirty="0" err="1"/>
              <a:t>stroperige</a:t>
            </a:r>
            <a:r>
              <a:rPr lang="en-US" sz="2400" dirty="0"/>
              <a:t> </a:t>
            </a:r>
            <a:r>
              <a:rPr lang="en-US" sz="2400" dirty="0" err="1"/>
              <a:t>samenstelling</a:t>
            </a:r>
            <a:r>
              <a:rPr lang="en-US" sz="2400" dirty="0"/>
              <a:t> van het </a:t>
            </a:r>
            <a:r>
              <a:rPr lang="en-US" sz="2400" dirty="0" err="1"/>
              <a:t>vocht</a:t>
            </a:r>
            <a:r>
              <a:rPr lang="en-US" sz="2400" dirty="0"/>
              <a:t>.</a:t>
            </a:r>
          </a:p>
        </p:txBody>
      </p:sp>
    </p:spTree>
    <p:extLst>
      <p:ext uri="{BB962C8B-B14F-4D97-AF65-F5344CB8AC3E}">
        <p14:creationId xmlns:p14="http://schemas.microsoft.com/office/powerpoint/2010/main" val="11768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92C3F-BC15-418A-B721-5056B40D8E3B}"/>
              </a:ext>
            </a:extLst>
          </p:cNvPr>
          <p:cNvSpPr>
            <a:spLocks noGrp="1"/>
          </p:cNvSpPr>
          <p:nvPr>
            <p:ph type="title"/>
          </p:nvPr>
        </p:nvSpPr>
        <p:spPr>
          <a:xfrm>
            <a:off x="600169" y="625157"/>
            <a:ext cx="10515600" cy="1325563"/>
          </a:xfrm>
        </p:spPr>
        <p:txBody>
          <a:bodyPr>
            <a:normAutofit/>
          </a:bodyPr>
          <a:lstStyle/>
          <a:p>
            <a:r>
              <a:rPr lang="nl-NL" sz="4000" b="1" dirty="0">
                <a:solidFill>
                  <a:schemeClr val="accent1"/>
                </a:solidFill>
                <a:latin typeface="+mn-lt"/>
              </a:rPr>
              <a:t>Otitis externa met effusie (OME)</a:t>
            </a:r>
          </a:p>
        </p:txBody>
      </p:sp>
      <p:sp>
        <p:nvSpPr>
          <p:cNvPr id="4" name="Tijdelijke aanduiding voor inhoud 3">
            <a:extLst>
              <a:ext uri="{FF2B5EF4-FFF2-40B4-BE49-F238E27FC236}">
                <a16:creationId xmlns:a16="http://schemas.microsoft.com/office/drawing/2014/main" id="{24BF0E67-2F8A-4FFB-B281-35B94E4AE7B6}"/>
              </a:ext>
            </a:extLst>
          </p:cNvPr>
          <p:cNvSpPr>
            <a:spLocks noGrp="1"/>
          </p:cNvSpPr>
          <p:nvPr>
            <p:ph sz="half" idx="2"/>
          </p:nvPr>
        </p:nvSpPr>
        <p:spPr>
          <a:xfrm>
            <a:off x="6172200" y="1825625"/>
            <a:ext cx="5619750" cy="4351338"/>
          </a:xfrm>
        </p:spPr>
        <p:txBody>
          <a:bodyPr>
            <a:normAutofit/>
          </a:bodyPr>
          <a:lstStyle/>
          <a:p>
            <a:pPr marL="0" indent="0">
              <a:buNone/>
            </a:pPr>
            <a:r>
              <a:rPr lang="nl-NL" dirty="0"/>
              <a:t>Soms duurt een </a:t>
            </a:r>
            <a:r>
              <a:rPr lang="nl-NL" dirty="0" err="1"/>
              <a:t>slijmoor</a:t>
            </a:r>
            <a:r>
              <a:rPr lang="nl-NL" dirty="0"/>
              <a:t> zo lang dat een kind een spraak- of leerachterstand krijgt. Onderzoek laat zien dat kinderen met slijmo­ren deze spraak- of leerachterstand vanaf hun 5e jaar altijd goed inhalen.</a:t>
            </a:r>
          </a:p>
          <a:p>
            <a:pPr marL="0" indent="0">
              <a:buNone/>
            </a:pPr>
            <a:endParaRPr lang="nl-NL" dirty="0"/>
          </a:p>
          <a:p>
            <a:pPr marL="0" indent="0">
              <a:buNone/>
            </a:pPr>
            <a:r>
              <a:rPr lang="nl-NL" b="1" dirty="0"/>
              <a:t>Behandeling:</a:t>
            </a:r>
            <a:r>
              <a:rPr lang="nl-NL" dirty="0"/>
              <a:t> soms plaatsen trommelvliesbuisje en adenotomie</a:t>
            </a:r>
          </a:p>
        </p:txBody>
      </p:sp>
      <p:pic>
        <p:nvPicPr>
          <p:cNvPr id="7" name="Tijdelijke aanduiding voor inhoud 6">
            <a:extLst>
              <a:ext uri="{FF2B5EF4-FFF2-40B4-BE49-F238E27FC236}">
                <a16:creationId xmlns:a16="http://schemas.microsoft.com/office/drawing/2014/main" id="{3DAB741A-C1EB-4C11-BE25-2329F65B489B}"/>
              </a:ext>
            </a:extLst>
          </p:cNvPr>
          <p:cNvPicPr>
            <a:picLocks noGrp="1" noChangeAspect="1"/>
          </p:cNvPicPr>
          <p:nvPr>
            <p:ph sz="half" idx="1"/>
          </p:nvPr>
        </p:nvPicPr>
        <p:blipFill>
          <a:blip r:embed="rId2"/>
          <a:stretch>
            <a:fillRect/>
          </a:stretch>
        </p:blipFill>
        <p:spPr>
          <a:xfrm>
            <a:off x="1161091" y="2062598"/>
            <a:ext cx="4535817" cy="3877392"/>
          </a:xfrm>
          <a:prstGeom prst="rect">
            <a:avLst/>
          </a:prstGeom>
        </p:spPr>
      </p:pic>
    </p:spTree>
    <p:extLst>
      <p:ext uri="{BB962C8B-B14F-4D97-AF65-F5344CB8AC3E}">
        <p14:creationId xmlns:p14="http://schemas.microsoft.com/office/powerpoint/2010/main" val="261051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92C3F-BC15-418A-B721-5056B40D8E3B}"/>
              </a:ext>
            </a:extLst>
          </p:cNvPr>
          <p:cNvSpPr>
            <a:spLocks noGrp="1"/>
          </p:cNvSpPr>
          <p:nvPr>
            <p:ph type="title"/>
          </p:nvPr>
        </p:nvSpPr>
        <p:spPr/>
        <p:txBody>
          <a:bodyPr>
            <a:normAutofit/>
          </a:bodyPr>
          <a:lstStyle/>
          <a:p>
            <a:r>
              <a:rPr lang="nl-NL" sz="4000" b="1" dirty="0">
                <a:solidFill>
                  <a:schemeClr val="accent1"/>
                </a:solidFill>
                <a:latin typeface="+mn-lt"/>
              </a:rPr>
              <a:t>Otitis media acuta (middenoor ontsteking)</a:t>
            </a:r>
          </a:p>
        </p:txBody>
      </p:sp>
      <p:sp>
        <p:nvSpPr>
          <p:cNvPr id="4" name="Tijdelijke aanduiding voor inhoud 3">
            <a:extLst>
              <a:ext uri="{FF2B5EF4-FFF2-40B4-BE49-F238E27FC236}">
                <a16:creationId xmlns:a16="http://schemas.microsoft.com/office/drawing/2014/main" id="{24BF0E67-2F8A-4FFB-B281-35B94E4AE7B6}"/>
              </a:ext>
            </a:extLst>
          </p:cNvPr>
          <p:cNvSpPr>
            <a:spLocks noGrp="1"/>
          </p:cNvSpPr>
          <p:nvPr>
            <p:ph sz="half" idx="2"/>
          </p:nvPr>
        </p:nvSpPr>
        <p:spPr>
          <a:xfrm>
            <a:off x="5684520" y="1473200"/>
            <a:ext cx="5181600" cy="4581843"/>
          </a:xfrm>
        </p:spPr>
        <p:txBody>
          <a:bodyPr>
            <a:normAutofit/>
          </a:bodyPr>
          <a:lstStyle/>
          <a:p>
            <a:pPr marL="0" indent="0">
              <a:buNone/>
            </a:pPr>
            <a:r>
              <a:rPr lang="nl-NL" b="1" dirty="0"/>
              <a:t>Complicatie</a:t>
            </a:r>
            <a:r>
              <a:rPr lang="nl-NL" dirty="0"/>
              <a:t>: In zeldzame gevallen kan een middenoorinfectie ook dit bot aantasten en een etterige ontsteking veroorzaken. Zo’n ontsteking noemen we mastoïditis.</a:t>
            </a:r>
          </a:p>
        </p:txBody>
      </p:sp>
      <p:pic>
        <p:nvPicPr>
          <p:cNvPr id="6" name="Tijdelijke aanduiding voor inhoud 5">
            <a:extLst>
              <a:ext uri="{FF2B5EF4-FFF2-40B4-BE49-F238E27FC236}">
                <a16:creationId xmlns:a16="http://schemas.microsoft.com/office/drawing/2014/main" id="{DF296521-9CBF-4126-8527-D5D31CF3F87F}"/>
              </a:ext>
            </a:extLst>
          </p:cNvPr>
          <p:cNvPicPr>
            <a:picLocks noGrp="1" noChangeAspect="1"/>
          </p:cNvPicPr>
          <p:nvPr>
            <p:ph sz="half" idx="1"/>
          </p:nvPr>
        </p:nvPicPr>
        <p:blipFill>
          <a:blip r:embed="rId2"/>
          <a:stretch>
            <a:fillRect/>
          </a:stretch>
        </p:blipFill>
        <p:spPr>
          <a:xfrm>
            <a:off x="1017588" y="1575174"/>
            <a:ext cx="4106280" cy="4917701"/>
          </a:xfrm>
          <a:prstGeom prst="rect">
            <a:avLst/>
          </a:prstGeom>
        </p:spPr>
      </p:pic>
      <p:pic>
        <p:nvPicPr>
          <p:cNvPr id="3" name="Afbeelding 2">
            <a:extLst>
              <a:ext uri="{FF2B5EF4-FFF2-40B4-BE49-F238E27FC236}">
                <a16:creationId xmlns:a16="http://schemas.microsoft.com/office/drawing/2014/main" id="{29192DB9-D459-4781-B56C-5B8B0E32ECB7}"/>
              </a:ext>
            </a:extLst>
          </p:cNvPr>
          <p:cNvPicPr>
            <a:picLocks noChangeAspect="1"/>
          </p:cNvPicPr>
          <p:nvPr/>
        </p:nvPicPr>
        <p:blipFill>
          <a:blip r:embed="rId3"/>
          <a:stretch>
            <a:fillRect/>
          </a:stretch>
        </p:blipFill>
        <p:spPr>
          <a:xfrm>
            <a:off x="7575550" y="3632140"/>
            <a:ext cx="3598862" cy="2685305"/>
          </a:xfrm>
          <a:prstGeom prst="rect">
            <a:avLst/>
          </a:prstGeom>
        </p:spPr>
      </p:pic>
    </p:spTree>
    <p:extLst>
      <p:ext uri="{BB962C8B-B14F-4D97-AF65-F5344CB8AC3E}">
        <p14:creationId xmlns:p14="http://schemas.microsoft.com/office/powerpoint/2010/main" val="401596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65796-C405-4B20-8558-8A18D5EF6078}"/>
              </a:ext>
            </a:extLst>
          </p:cNvPr>
          <p:cNvSpPr>
            <a:spLocks noGrp="1"/>
          </p:cNvSpPr>
          <p:nvPr>
            <p:ph type="title"/>
          </p:nvPr>
        </p:nvSpPr>
        <p:spPr/>
        <p:txBody>
          <a:bodyPr>
            <a:normAutofit/>
          </a:bodyPr>
          <a:lstStyle/>
          <a:p>
            <a:r>
              <a:rPr lang="nl-NL" sz="4000" dirty="0">
                <a:solidFill>
                  <a:schemeClr val="accent1"/>
                </a:solidFill>
                <a:latin typeface="+mn-lt"/>
              </a:rPr>
              <a:t>Geleidingslechthorendheid</a:t>
            </a:r>
          </a:p>
        </p:txBody>
      </p:sp>
      <p:sp>
        <p:nvSpPr>
          <p:cNvPr id="3" name="Tijdelijke aanduiding voor inhoud 2">
            <a:extLst>
              <a:ext uri="{FF2B5EF4-FFF2-40B4-BE49-F238E27FC236}">
                <a16:creationId xmlns:a16="http://schemas.microsoft.com/office/drawing/2014/main" id="{09E4B003-2F90-4229-9A5E-C74BD99D916E}"/>
              </a:ext>
            </a:extLst>
          </p:cNvPr>
          <p:cNvSpPr>
            <a:spLocks noGrp="1"/>
          </p:cNvSpPr>
          <p:nvPr>
            <p:ph sz="half" idx="1"/>
          </p:nvPr>
        </p:nvSpPr>
        <p:spPr>
          <a:xfrm>
            <a:off x="838200" y="1825624"/>
            <a:ext cx="5181600" cy="4351338"/>
          </a:xfrm>
        </p:spPr>
        <p:txBody>
          <a:bodyPr>
            <a:normAutofit fontScale="77500" lnSpcReduction="20000"/>
          </a:bodyPr>
          <a:lstStyle/>
          <a:p>
            <a:pPr marL="0" indent="0">
              <a:buNone/>
            </a:pPr>
            <a:r>
              <a:rPr lang="nl-NL" b="1" i="1" dirty="0"/>
              <a:t>(conductief verlies of</a:t>
            </a:r>
          </a:p>
          <a:p>
            <a:pPr marL="0" indent="0">
              <a:buNone/>
            </a:pPr>
            <a:r>
              <a:rPr lang="nl-NL" b="1" i="1" dirty="0"/>
              <a:t>prikkelgeleidingsverlies)</a:t>
            </a:r>
          </a:p>
          <a:p>
            <a:pPr marL="0" indent="0">
              <a:buNone/>
            </a:pPr>
            <a:r>
              <a:rPr lang="nl-NL" dirty="0"/>
              <a:t>Wanneer het geluid dat de oorschelp bereikt zijn weg niet goed kan vinden richting het slakkenhuis.</a:t>
            </a:r>
          </a:p>
          <a:p>
            <a:pPr marL="0" indent="0">
              <a:buNone/>
            </a:pPr>
            <a:endParaRPr lang="nl-NL" dirty="0"/>
          </a:p>
          <a:p>
            <a:pPr marL="0" indent="0">
              <a:buNone/>
            </a:pPr>
            <a:r>
              <a:rPr lang="nl-NL" b="1" dirty="0"/>
              <a:t>Oorzaken:</a:t>
            </a:r>
          </a:p>
          <a:p>
            <a:r>
              <a:rPr lang="nl-NL" dirty="0"/>
              <a:t>cerumenprop</a:t>
            </a:r>
          </a:p>
          <a:p>
            <a:r>
              <a:rPr lang="nl-NL" dirty="0"/>
              <a:t>middenoorontsteking</a:t>
            </a:r>
          </a:p>
          <a:p>
            <a:r>
              <a:rPr lang="nl-NL" dirty="0"/>
              <a:t>otosclerose</a:t>
            </a:r>
          </a:p>
          <a:p>
            <a:pPr marL="0" indent="0">
              <a:buNone/>
            </a:pPr>
            <a:endParaRPr lang="nl-NL" dirty="0"/>
          </a:p>
          <a:p>
            <a:pPr marL="0" indent="0">
              <a:buNone/>
            </a:pPr>
            <a:r>
              <a:rPr lang="nl-NL" sz="2100" dirty="0"/>
              <a:t>https://www.hoorzaken.nl/gehoorproblemen/slechthorendheid/geleidingsslechthorendheid/</a:t>
            </a:r>
          </a:p>
        </p:txBody>
      </p:sp>
      <p:pic>
        <p:nvPicPr>
          <p:cNvPr id="5" name="Tijdelijke aanduiding voor inhoud 4">
            <a:extLst>
              <a:ext uri="{FF2B5EF4-FFF2-40B4-BE49-F238E27FC236}">
                <a16:creationId xmlns:a16="http://schemas.microsoft.com/office/drawing/2014/main" id="{2FFB1DFD-028F-4F8F-B8C7-E6FD467C29E4}"/>
              </a:ext>
            </a:extLst>
          </p:cNvPr>
          <p:cNvPicPr>
            <a:picLocks noGrp="1" noChangeAspect="1"/>
          </p:cNvPicPr>
          <p:nvPr>
            <p:ph sz="half" idx="2"/>
          </p:nvPr>
        </p:nvPicPr>
        <p:blipFill>
          <a:blip r:embed="rId2"/>
          <a:stretch>
            <a:fillRect/>
          </a:stretch>
        </p:blipFill>
        <p:spPr>
          <a:xfrm>
            <a:off x="6494660" y="1981200"/>
            <a:ext cx="5137871" cy="3616959"/>
          </a:xfrm>
          <a:prstGeom prst="rect">
            <a:avLst/>
          </a:prstGeom>
        </p:spPr>
      </p:pic>
    </p:spTree>
    <p:extLst>
      <p:ext uri="{BB962C8B-B14F-4D97-AF65-F5344CB8AC3E}">
        <p14:creationId xmlns:p14="http://schemas.microsoft.com/office/powerpoint/2010/main" val="4204218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65796-C405-4B20-8558-8A18D5EF6078}"/>
              </a:ext>
            </a:extLst>
          </p:cNvPr>
          <p:cNvSpPr>
            <a:spLocks noGrp="1"/>
          </p:cNvSpPr>
          <p:nvPr>
            <p:ph type="title"/>
          </p:nvPr>
        </p:nvSpPr>
        <p:spPr/>
        <p:txBody>
          <a:bodyPr>
            <a:normAutofit/>
          </a:bodyPr>
          <a:lstStyle/>
          <a:p>
            <a:r>
              <a:rPr lang="nl-NL" sz="4000" b="1" dirty="0" err="1">
                <a:solidFill>
                  <a:schemeClr val="accent1"/>
                </a:solidFill>
                <a:latin typeface="+mn-lt"/>
              </a:rPr>
              <a:t>Perceptieslechthorenheid</a:t>
            </a:r>
            <a:endParaRPr lang="nl-NL" sz="4000" b="1" dirty="0">
              <a:solidFill>
                <a:schemeClr val="accent1"/>
              </a:solidFill>
              <a:latin typeface="+mn-lt"/>
            </a:endParaRPr>
          </a:p>
        </p:txBody>
      </p:sp>
      <p:sp>
        <p:nvSpPr>
          <p:cNvPr id="3" name="Tijdelijke aanduiding voor inhoud 2">
            <a:extLst>
              <a:ext uri="{FF2B5EF4-FFF2-40B4-BE49-F238E27FC236}">
                <a16:creationId xmlns:a16="http://schemas.microsoft.com/office/drawing/2014/main" id="{09E4B003-2F90-4229-9A5E-C74BD99D916E}"/>
              </a:ext>
            </a:extLst>
          </p:cNvPr>
          <p:cNvSpPr>
            <a:spLocks noGrp="1"/>
          </p:cNvSpPr>
          <p:nvPr>
            <p:ph sz="half" idx="1"/>
          </p:nvPr>
        </p:nvSpPr>
        <p:spPr>
          <a:xfrm>
            <a:off x="838200" y="1787524"/>
            <a:ext cx="5448300" cy="4351338"/>
          </a:xfrm>
        </p:spPr>
        <p:txBody>
          <a:bodyPr>
            <a:normAutofit fontScale="70000" lnSpcReduction="20000"/>
          </a:bodyPr>
          <a:lstStyle/>
          <a:p>
            <a:pPr marL="0" indent="0">
              <a:buNone/>
            </a:pPr>
            <a:r>
              <a:rPr lang="nl-NL" dirty="0"/>
              <a:t>Bij een perceptief gehoorverlies ligt de oorzaak van de slechthorendheid in het binnenoor (slakkenhuis), in de geleiding door de gehoorzenuw richting de hersenen (bijvoorbeeld door een brughoektumor) of in het functioneren van de hersenen</a:t>
            </a:r>
          </a:p>
          <a:p>
            <a:pPr marL="0" indent="0">
              <a:buNone/>
            </a:pPr>
            <a:endParaRPr lang="nl-NL" dirty="0"/>
          </a:p>
          <a:p>
            <a:pPr marL="0" indent="0">
              <a:buNone/>
            </a:pPr>
            <a:r>
              <a:rPr lang="nl-NL" b="1" dirty="0"/>
              <a:t>Oorzaken: </a:t>
            </a:r>
          </a:p>
          <a:p>
            <a:r>
              <a:rPr lang="nl-NL" dirty="0"/>
              <a:t>trauma</a:t>
            </a:r>
          </a:p>
          <a:p>
            <a:r>
              <a:rPr lang="nl-NL" dirty="0"/>
              <a:t>lawaai</a:t>
            </a:r>
          </a:p>
          <a:p>
            <a:r>
              <a:rPr lang="nl-NL" dirty="0"/>
              <a:t>medicatie (bijwerking)</a:t>
            </a:r>
          </a:p>
          <a:p>
            <a:r>
              <a:rPr lang="nl-NL" dirty="0"/>
              <a:t>ziekte van Ménière</a:t>
            </a:r>
          </a:p>
          <a:p>
            <a:pPr marL="0" indent="0">
              <a:buNone/>
            </a:pPr>
            <a:r>
              <a:rPr lang="nl-NL" dirty="0"/>
              <a:t> </a:t>
            </a:r>
            <a:r>
              <a:rPr lang="nl-NL" sz="2600" dirty="0"/>
              <a:t>https://www.hoorzaken.nl/gehoorproblemen/slechthorendheid/perceptief-gehoorverlies</a:t>
            </a:r>
            <a:r>
              <a:rPr lang="nl-NL" dirty="0"/>
              <a:t>/</a:t>
            </a:r>
          </a:p>
        </p:txBody>
      </p:sp>
      <p:pic>
        <p:nvPicPr>
          <p:cNvPr id="7" name="Tijdelijke aanduiding voor inhoud 6">
            <a:extLst>
              <a:ext uri="{FF2B5EF4-FFF2-40B4-BE49-F238E27FC236}">
                <a16:creationId xmlns:a16="http://schemas.microsoft.com/office/drawing/2014/main" id="{5AD87394-A130-4EA7-9768-BB16EC202D39}"/>
              </a:ext>
            </a:extLst>
          </p:cNvPr>
          <p:cNvPicPr>
            <a:picLocks noGrp="1" noChangeAspect="1"/>
          </p:cNvPicPr>
          <p:nvPr>
            <p:ph sz="half" idx="2"/>
          </p:nvPr>
        </p:nvPicPr>
        <p:blipFill>
          <a:blip r:embed="rId2"/>
          <a:stretch>
            <a:fillRect/>
          </a:stretch>
        </p:blipFill>
        <p:spPr>
          <a:xfrm>
            <a:off x="6202680" y="1945000"/>
            <a:ext cx="5810349" cy="3013080"/>
          </a:xfrm>
          <a:prstGeom prst="rect">
            <a:avLst/>
          </a:prstGeom>
        </p:spPr>
      </p:pic>
    </p:spTree>
    <p:extLst>
      <p:ext uri="{BB962C8B-B14F-4D97-AF65-F5344CB8AC3E}">
        <p14:creationId xmlns:p14="http://schemas.microsoft.com/office/powerpoint/2010/main" val="305148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D64FFA6-1FE6-4C01-9C83-659ED402A635}"/>
              </a:ext>
            </a:extLst>
          </p:cNvPr>
          <p:cNvSpPr>
            <a:spLocks noGrp="1"/>
          </p:cNvSpPr>
          <p:nvPr>
            <p:ph type="title"/>
          </p:nvPr>
        </p:nvSpPr>
        <p:spPr>
          <a:xfrm>
            <a:off x="838200" y="176214"/>
            <a:ext cx="10515600" cy="1481188"/>
          </a:xfrm>
        </p:spPr>
        <p:txBody>
          <a:bodyPr vert="horz" lIns="91440" tIns="45720" rIns="91440" bIns="45720" rtlCol="0">
            <a:normAutofit/>
          </a:bodyPr>
          <a:lstStyle/>
          <a:p>
            <a:pPr algn="ctr"/>
            <a:r>
              <a:rPr lang="en-US" sz="4000" b="1" dirty="0" err="1">
                <a:solidFill>
                  <a:schemeClr val="accent1"/>
                </a:solidFill>
                <a:latin typeface="+mn-lt"/>
              </a:rPr>
              <a:t>Gehoor</a:t>
            </a:r>
            <a:endParaRPr lang="en-US" sz="4000" b="1" dirty="0">
              <a:solidFill>
                <a:schemeClr val="accent1"/>
              </a:solidFill>
              <a:latin typeface="+mn-lt"/>
            </a:endParaRPr>
          </a:p>
        </p:txBody>
      </p:sp>
      <p:sp>
        <p:nvSpPr>
          <p:cNvPr id="3" name="Tijdelijke aanduiding voor inhoud 2">
            <a:extLst>
              <a:ext uri="{FF2B5EF4-FFF2-40B4-BE49-F238E27FC236}">
                <a16:creationId xmlns:a16="http://schemas.microsoft.com/office/drawing/2014/main" id="{BF092084-927E-4F2F-9660-E388A4B4C09B}"/>
              </a:ext>
            </a:extLst>
          </p:cNvPr>
          <p:cNvSpPr>
            <a:spLocks noGrp="1"/>
          </p:cNvSpPr>
          <p:nvPr>
            <p:ph idx="1"/>
          </p:nvPr>
        </p:nvSpPr>
        <p:spPr>
          <a:xfrm>
            <a:off x="838200" y="1847128"/>
            <a:ext cx="3990968" cy="4272681"/>
          </a:xfrm>
        </p:spPr>
        <p:txBody>
          <a:bodyPr vert="horz" lIns="91440" tIns="45720" rIns="91440" bIns="45720" rtlCol="0">
            <a:normAutofit/>
          </a:bodyPr>
          <a:lstStyle/>
          <a:p>
            <a:pPr marL="0" indent="0">
              <a:buNone/>
            </a:pPr>
            <a:endParaRPr lang="en-US" sz="3600" dirty="0"/>
          </a:p>
          <a:p>
            <a:pPr marL="0" indent="0">
              <a:buNone/>
            </a:pPr>
            <a:r>
              <a:rPr lang="en-US" sz="3600" dirty="0" err="1"/>
              <a:t>Geluidsgolven</a:t>
            </a:r>
            <a:r>
              <a:rPr lang="en-US" sz="3600" dirty="0"/>
              <a:t> </a:t>
            </a:r>
            <a:r>
              <a:rPr lang="en-US" sz="3600" dirty="0" err="1"/>
              <a:t>omzetten</a:t>
            </a:r>
            <a:r>
              <a:rPr lang="en-US" sz="3600" dirty="0"/>
              <a:t> in </a:t>
            </a:r>
            <a:r>
              <a:rPr lang="en-US" sz="3600" dirty="0" err="1"/>
              <a:t>zenuwsignalen</a:t>
            </a:r>
            <a:r>
              <a:rPr lang="en-US" sz="3600" dirty="0"/>
              <a:t>.</a:t>
            </a:r>
          </a:p>
        </p:txBody>
      </p:sp>
      <p:pic>
        <p:nvPicPr>
          <p:cNvPr id="4" name="Afbeelding 3">
            <a:extLst>
              <a:ext uri="{FF2B5EF4-FFF2-40B4-BE49-F238E27FC236}">
                <a16:creationId xmlns:a16="http://schemas.microsoft.com/office/drawing/2014/main" id="{2386E2E6-5F26-4DF9-8892-7C1D199E731C}"/>
              </a:ext>
            </a:extLst>
          </p:cNvPr>
          <p:cNvPicPr>
            <a:picLocks noChangeAspect="1"/>
          </p:cNvPicPr>
          <p:nvPr/>
        </p:nvPicPr>
        <p:blipFill rotWithShape="1">
          <a:blip r:embed="rId2"/>
          <a:srcRect r="1201" b="2"/>
          <a:stretch/>
        </p:blipFill>
        <p:spPr>
          <a:xfrm>
            <a:off x="3831336" y="1176830"/>
            <a:ext cx="7940040" cy="5504956"/>
          </a:xfrm>
          <a:prstGeom prst="rect">
            <a:avLst/>
          </a:prstGeom>
        </p:spPr>
      </p:pic>
    </p:spTree>
    <p:extLst>
      <p:ext uri="{BB962C8B-B14F-4D97-AF65-F5344CB8AC3E}">
        <p14:creationId xmlns:p14="http://schemas.microsoft.com/office/powerpoint/2010/main" val="171294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622C8-D34A-4075-BE1C-58416710BE6A}"/>
              </a:ext>
            </a:extLst>
          </p:cNvPr>
          <p:cNvSpPr>
            <a:spLocks noGrp="1"/>
          </p:cNvSpPr>
          <p:nvPr>
            <p:ph type="title"/>
          </p:nvPr>
        </p:nvSpPr>
        <p:spPr/>
        <p:txBody>
          <a:bodyPr>
            <a:normAutofit/>
          </a:bodyPr>
          <a:lstStyle/>
          <a:p>
            <a:r>
              <a:rPr lang="nl-NL" sz="4000" b="1" dirty="0">
                <a:solidFill>
                  <a:schemeClr val="accent1"/>
                </a:solidFill>
                <a:latin typeface="+mn-lt"/>
              </a:rPr>
              <a:t>Gehoorstelsel</a:t>
            </a:r>
          </a:p>
        </p:txBody>
      </p:sp>
      <p:sp>
        <p:nvSpPr>
          <p:cNvPr id="3" name="Tijdelijke aanduiding voor inhoud 2">
            <a:extLst>
              <a:ext uri="{FF2B5EF4-FFF2-40B4-BE49-F238E27FC236}">
                <a16:creationId xmlns:a16="http://schemas.microsoft.com/office/drawing/2014/main" id="{D462A314-7479-4D86-993F-28FD01860E26}"/>
              </a:ext>
            </a:extLst>
          </p:cNvPr>
          <p:cNvSpPr>
            <a:spLocks noGrp="1"/>
          </p:cNvSpPr>
          <p:nvPr>
            <p:ph idx="1"/>
          </p:nvPr>
        </p:nvSpPr>
        <p:spPr>
          <a:xfrm>
            <a:off x="838200" y="1825625"/>
            <a:ext cx="10515600" cy="4832350"/>
          </a:xfrm>
        </p:spPr>
        <p:txBody>
          <a:bodyPr>
            <a:normAutofit fontScale="70000" lnSpcReduction="20000"/>
          </a:bodyPr>
          <a:lstStyle/>
          <a:p>
            <a:pPr marL="0" indent="0">
              <a:buNone/>
            </a:pPr>
            <a:r>
              <a:rPr lang="nl-NL" b="1" dirty="0"/>
              <a:t>Uitwendige (buiten) oor (vangt geluid op)</a:t>
            </a:r>
          </a:p>
          <a:p>
            <a:r>
              <a:rPr lang="nl-NL" dirty="0"/>
              <a:t>oorschelp </a:t>
            </a:r>
          </a:p>
          <a:p>
            <a:r>
              <a:rPr lang="nl-NL" dirty="0"/>
              <a:t>gehoorgang</a:t>
            </a:r>
          </a:p>
          <a:p>
            <a:pPr marL="0" indent="0">
              <a:buNone/>
            </a:pPr>
            <a:endParaRPr lang="nl-NL" dirty="0"/>
          </a:p>
          <a:p>
            <a:pPr marL="0" indent="0">
              <a:buNone/>
            </a:pPr>
            <a:r>
              <a:rPr lang="nl-NL" b="1" dirty="0"/>
              <a:t>Middenoor (geluid voortgeleid) / lucht gevulde holte</a:t>
            </a:r>
          </a:p>
          <a:p>
            <a:r>
              <a:rPr lang="nl-NL" dirty="0"/>
              <a:t>buis van Eustachius </a:t>
            </a:r>
          </a:p>
          <a:p>
            <a:r>
              <a:rPr lang="nl-NL" dirty="0"/>
              <a:t>trommelvlies</a:t>
            </a:r>
          </a:p>
          <a:p>
            <a:r>
              <a:rPr lang="nl-NL" dirty="0"/>
              <a:t>3 gehoorbeentjes  (hamer, aambeeld, stijgbeugel)</a:t>
            </a:r>
          </a:p>
          <a:p>
            <a:pPr marL="0" indent="0">
              <a:buNone/>
            </a:pPr>
            <a:endParaRPr lang="nl-NL" dirty="0"/>
          </a:p>
          <a:p>
            <a:pPr marL="0" indent="0">
              <a:buNone/>
            </a:pPr>
            <a:r>
              <a:rPr lang="nl-NL" b="1" dirty="0"/>
              <a:t>Inwendige (binnen) oor (geluid waarneemt) / gevuld met vloeistof</a:t>
            </a:r>
          </a:p>
          <a:p>
            <a:r>
              <a:rPr lang="nl-NL" dirty="0"/>
              <a:t>slakkenhuis (gehoor)</a:t>
            </a:r>
          </a:p>
          <a:p>
            <a:r>
              <a:rPr lang="nl-NL" dirty="0"/>
              <a:t>drie halfcirkelvormige kanalen (evenwicht)</a:t>
            </a:r>
          </a:p>
          <a:p>
            <a:r>
              <a:rPr lang="nl-NL" dirty="0"/>
              <a:t>voorhof (evenwicht)</a:t>
            </a:r>
          </a:p>
          <a:p>
            <a:r>
              <a:rPr lang="nl-NL" dirty="0"/>
              <a:t>gehoorzenuw</a:t>
            </a:r>
          </a:p>
          <a:p>
            <a:pPr marL="0" indent="0">
              <a:buNone/>
            </a:pPr>
            <a:endParaRPr lang="nl-NL" dirty="0"/>
          </a:p>
        </p:txBody>
      </p:sp>
      <p:pic>
        <p:nvPicPr>
          <p:cNvPr id="5" name="Afbeelding 4">
            <a:extLst>
              <a:ext uri="{FF2B5EF4-FFF2-40B4-BE49-F238E27FC236}">
                <a16:creationId xmlns:a16="http://schemas.microsoft.com/office/drawing/2014/main" id="{39A38DD2-0752-4EE8-99CB-04F1B190870C}"/>
              </a:ext>
            </a:extLst>
          </p:cNvPr>
          <p:cNvPicPr>
            <a:picLocks noChangeAspect="1"/>
          </p:cNvPicPr>
          <p:nvPr/>
        </p:nvPicPr>
        <p:blipFill>
          <a:blip r:embed="rId2"/>
          <a:stretch>
            <a:fillRect/>
          </a:stretch>
        </p:blipFill>
        <p:spPr>
          <a:xfrm>
            <a:off x="7599679" y="1467168"/>
            <a:ext cx="4592321" cy="3444240"/>
          </a:xfrm>
          <a:prstGeom prst="rect">
            <a:avLst/>
          </a:prstGeom>
        </p:spPr>
      </p:pic>
    </p:spTree>
    <p:extLst>
      <p:ext uri="{BB962C8B-B14F-4D97-AF65-F5344CB8AC3E}">
        <p14:creationId xmlns:p14="http://schemas.microsoft.com/office/powerpoint/2010/main" val="351866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92C3F-BC15-418A-B721-5056B40D8E3B}"/>
              </a:ext>
            </a:extLst>
          </p:cNvPr>
          <p:cNvSpPr>
            <a:spLocks noGrp="1"/>
          </p:cNvSpPr>
          <p:nvPr>
            <p:ph type="title"/>
          </p:nvPr>
        </p:nvSpPr>
        <p:spPr>
          <a:xfrm>
            <a:off x="838200" y="500062"/>
            <a:ext cx="10515600" cy="1325563"/>
          </a:xfrm>
        </p:spPr>
        <p:txBody>
          <a:bodyPr>
            <a:normAutofit/>
          </a:bodyPr>
          <a:lstStyle/>
          <a:p>
            <a:r>
              <a:rPr lang="nl-NL" sz="4000" b="1" dirty="0">
                <a:solidFill>
                  <a:schemeClr val="accent1"/>
                </a:solidFill>
                <a:latin typeface="+mn-lt"/>
              </a:rPr>
              <a:t>Otitis externa (ontsteking gehoorgang)</a:t>
            </a:r>
          </a:p>
        </p:txBody>
      </p:sp>
      <p:pic>
        <p:nvPicPr>
          <p:cNvPr id="5" name="Tijdelijke aanduiding voor inhoud 4">
            <a:extLst>
              <a:ext uri="{FF2B5EF4-FFF2-40B4-BE49-F238E27FC236}">
                <a16:creationId xmlns:a16="http://schemas.microsoft.com/office/drawing/2014/main" id="{98652766-2E51-4BD1-8333-1B6F7C0B8AF4}"/>
              </a:ext>
            </a:extLst>
          </p:cNvPr>
          <p:cNvPicPr>
            <a:picLocks noGrp="1" noChangeAspect="1"/>
          </p:cNvPicPr>
          <p:nvPr>
            <p:ph sz="half" idx="1"/>
          </p:nvPr>
        </p:nvPicPr>
        <p:blipFill>
          <a:blip r:embed="rId2"/>
          <a:stretch>
            <a:fillRect/>
          </a:stretch>
        </p:blipFill>
        <p:spPr>
          <a:xfrm>
            <a:off x="838200" y="2001044"/>
            <a:ext cx="5181600" cy="4000500"/>
          </a:xfrm>
          <a:prstGeom prst="rect">
            <a:avLst/>
          </a:prstGeom>
        </p:spPr>
      </p:pic>
      <p:sp>
        <p:nvSpPr>
          <p:cNvPr id="4" name="Tijdelijke aanduiding voor inhoud 3">
            <a:extLst>
              <a:ext uri="{FF2B5EF4-FFF2-40B4-BE49-F238E27FC236}">
                <a16:creationId xmlns:a16="http://schemas.microsoft.com/office/drawing/2014/main" id="{24BF0E67-2F8A-4FFB-B281-35B94E4AE7B6}"/>
              </a:ext>
            </a:extLst>
          </p:cNvPr>
          <p:cNvSpPr>
            <a:spLocks noGrp="1"/>
          </p:cNvSpPr>
          <p:nvPr>
            <p:ph sz="half" idx="2"/>
          </p:nvPr>
        </p:nvSpPr>
        <p:spPr/>
        <p:txBody>
          <a:bodyPr>
            <a:normAutofit/>
          </a:bodyPr>
          <a:lstStyle/>
          <a:p>
            <a:pPr marL="0" indent="0">
              <a:buNone/>
            </a:pPr>
            <a:r>
              <a:rPr lang="nl-NL" sz="2400" dirty="0"/>
              <a:t>Bij een ontsteking van de gehoorgang is de huid van de gehoorgang ontstoken.</a:t>
            </a:r>
          </a:p>
          <a:p>
            <a:pPr marL="0" indent="0">
              <a:buNone/>
            </a:pPr>
            <a:r>
              <a:rPr lang="nl-NL" sz="2400" dirty="0"/>
              <a:t>De gehoorgang is pijnlijk, jeukt of geeft een branderig gevoel. </a:t>
            </a:r>
          </a:p>
          <a:p>
            <a:pPr marL="0" indent="0">
              <a:buNone/>
            </a:pPr>
            <a:r>
              <a:rPr lang="nl-NL" sz="2400" dirty="0"/>
              <a:t>De huid van de gehoorgang schilfert, scheidt vocht af of is rood en gezwollen. </a:t>
            </a:r>
          </a:p>
        </p:txBody>
      </p:sp>
    </p:spTree>
    <p:extLst>
      <p:ext uri="{BB962C8B-B14F-4D97-AF65-F5344CB8AC3E}">
        <p14:creationId xmlns:p14="http://schemas.microsoft.com/office/powerpoint/2010/main" val="82424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92C3F-BC15-418A-B721-5056B40D8E3B}"/>
              </a:ext>
            </a:extLst>
          </p:cNvPr>
          <p:cNvSpPr>
            <a:spLocks noGrp="1"/>
          </p:cNvSpPr>
          <p:nvPr>
            <p:ph type="title"/>
          </p:nvPr>
        </p:nvSpPr>
        <p:spPr>
          <a:xfrm>
            <a:off x="600169" y="625157"/>
            <a:ext cx="10515600" cy="1325563"/>
          </a:xfrm>
        </p:spPr>
        <p:txBody>
          <a:bodyPr>
            <a:normAutofit/>
          </a:bodyPr>
          <a:lstStyle/>
          <a:p>
            <a:r>
              <a:rPr lang="nl-NL" sz="4000" b="1" dirty="0">
                <a:solidFill>
                  <a:schemeClr val="accent1"/>
                </a:solidFill>
                <a:latin typeface="+mn-lt"/>
              </a:rPr>
              <a:t>Otitis externa</a:t>
            </a:r>
          </a:p>
        </p:txBody>
      </p:sp>
      <p:sp>
        <p:nvSpPr>
          <p:cNvPr id="4" name="Tijdelijke aanduiding voor inhoud 3">
            <a:extLst>
              <a:ext uri="{FF2B5EF4-FFF2-40B4-BE49-F238E27FC236}">
                <a16:creationId xmlns:a16="http://schemas.microsoft.com/office/drawing/2014/main" id="{24BF0E67-2F8A-4FFB-B281-35B94E4AE7B6}"/>
              </a:ext>
            </a:extLst>
          </p:cNvPr>
          <p:cNvSpPr>
            <a:spLocks noGrp="1"/>
          </p:cNvSpPr>
          <p:nvPr>
            <p:ph sz="half" idx="2"/>
          </p:nvPr>
        </p:nvSpPr>
        <p:spPr/>
        <p:txBody>
          <a:bodyPr>
            <a:normAutofit fontScale="85000" lnSpcReduction="20000"/>
          </a:bodyPr>
          <a:lstStyle/>
          <a:p>
            <a:pPr marL="0" indent="0">
              <a:buNone/>
            </a:pPr>
            <a:r>
              <a:rPr lang="nl-NL" dirty="0"/>
              <a:t>Door irritatie van de huid kan een ontsteking ontstaan. </a:t>
            </a:r>
          </a:p>
          <a:p>
            <a:pPr marL="0" indent="0">
              <a:buNone/>
            </a:pPr>
            <a:endParaRPr lang="nl-NL" dirty="0"/>
          </a:p>
          <a:p>
            <a:pPr marL="0" indent="0">
              <a:buNone/>
            </a:pPr>
            <a:r>
              <a:rPr lang="nl-NL" b="1" dirty="0"/>
              <a:t>Oorzaken:</a:t>
            </a:r>
          </a:p>
          <a:p>
            <a:r>
              <a:rPr lang="nl-NL" dirty="0"/>
              <a:t>Warmte en vocht (zoals bij baden en zwemmen).</a:t>
            </a:r>
          </a:p>
          <a:p>
            <a:r>
              <a:rPr lang="nl-NL" dirty="0" err="1"/>
              <a:t>Oorpeuteren</a:t>
            </a:r>
            <a:r>
              <a:rPr lang="nl-NL" dirty="0"/>
              <a:t>.</a:t>
            </a:r>
          </a:p>
          <a:p>
            <a:r>
              <a:rPr lang="nl-NL" dirty="0"/>
              <a:t>Het oor schoonmaken (met wattenstokjes of lucifers)..</a:t>
            </a:r>
          </a:p>
          <a:p>
            <a:r>
              <a:rPr lang="nl-NL" dirty="0"/>
              <a:t>Cosmetische producten, zoals shampoo, zeep en haarspray. </a:t>
            </a:r>
          </a:p>
          <a:p>
            <a:r>
              <a:rPr lang="nl-NL" dirty="0"/>
              <a:t>Het dragen van een oortelefoon of gehoorapparaat. </a:t>
            </a:r>
          </a:p>
        </p:txBody>
      </p:sp>
      <p:pic>
        <p:nvPicPr>
          <p:cNvPr id="7" name="Tijdelijke aanduiding voor inhoud 6">
            <a:extLst>
              <a:ext uri="{FF2B5EF4-FFF2-40B4-BE49-F238E27FC236}">
                <a16:creationId xmlns:a16="http://schemas.microsoft.com/office/drawing/2014/main" id="{76618D4A-A9C3-4436-9490-22283D05A0C6}"/>
              </a:ext>
            </a:extLst>
          </p:cNvPr>
          <p:cNvPicPr>
            <a:picLocks noGrp="1" noChangeAspect="1"/>
          </p:cNvPicPr>
          <p:nvPr>
            <p:ph sz="half" idx="1"/>
          </p:nvPr>
        </p:nvPicPr>
        <p:blipFill>
          <a:blip r:embed="rId2"/>
          <a:stretch>
            <a:fillRect/>
          </a:stretch>
        </p:blipFill>
        <p:spPr>
          <a:xfrm>
            <a:off x="551181" y="1950720"/>
            <a:ext cx="4992557" cy="3322320"/>
          </a:xfrm>
          <a:prstGeom prst="rect">
            <a:avLst/>
          </a:prstGeom>
        </p:spPr>
      </p:pic>
    </p:spTree>
    <p:extLst>
      <p:ext uri="{BB962C8B-B14F-4D97-AF65-F5344CB8AC3E}">
        <p14:creationId xmlns:p14="http://schemas.microsoft.com/office/powerpoint/2010/main" val="1665623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92C3F-BC15-418A-B721-5056B40D8E3B}"/>
              </a:ext>
            </a:extLst>
          </p:cNvPr>
          <p:cNvSpPr>
            <a:spLocks noGrp="1"/>
          </p:cNvSpPr>
          <p:nvPr>
            <p:ph type="title"/>
          </p:nvPr>
        </p:nvSpPr>
        <p:spPr/>
        <p:txBody>
          <a:bodyPr>
            <a:normAutofit/>
          </a:bodyPr>
          <a:lstStyle/>
          <a:p>
            <a:r>
              <a:rPr lang="nl-NL" sz="4000" b="1" dirty="0">
                <a:solidFill>
                  <a:schemeClr val="accent1"/>
                </a:solidFill>
                <a:latin typeface="+mn-lt"/>
              </a:rPr>
              <a:t>Otitis externa</a:t>
            </a:r>
          </a:p>
        </p:txBody>
      </p:sp>
      <p:sp>
        <p:nvSpPr>
          <p:cNvPr id="4" name="Tijdelijke aanduiding voor inhoud 3">
            <a:extLst>
              <a:ext uri="{FF2B5EF4-FFF2-40B4-BE49-F238E27FC236}">
                <a16:creationId xmlns:a16="http://schemas.microsoft.com/office/drawing/2014/main" id="{24BF0E67-2F8A-4FFB-B281-35B94E4AE7B6}"/>
              </a:ext>
            </a:extLst>
          </p:cNvPr>
          <p:cNvSpPr>
            <a:spLocks noGrp="1"/>
          </p:cNvSpPr>
          <p:nvPr>
            <p:ph sz="half" idx="2"/>
          </p:nvPr>
        </p:nvSpPr>
        <p:spPr>
          <a:xfrm>
            <a:off x="6172200" y="1595120"/>
            <a:ext cx="5181600" cy="4581843"/>
          </a:xfrm>
        </p:spPr>
        <p:txBody>
          <a:bodyPr>
            <a:normAutofit lnSpcReduction="10000"/>
          </a:bodyPr>
          <a:lstStyle/>
          <a:p>
            <a:pPr marL="0" indent="0">
              <a:buNone/>
            </a:pPr>
            <a:r>
              <a:rPr lang="nl-NL" b="1" dirty="0"/>
              <a:t>Behandeling</a:t>
            </a:r>
            <a:br>
              <a:rPr lang="nl-NL" dirty="0"/>
            </a:br>
            <a:r>
              <a:rPr lang="nl-NL" dirty="0"/>
              <a:t>oordruppels met een zuur en een corticosteroïd </a:t>
            </a:r>
          </a:p>
          <a:p>
            <a:pPr marL="0" indent="0">
              <a:buNone/>
            </a:pPr>
            <a:endParaRPr lang="nl-NL" b="1" dirty="0"/>
          </a:p>
          <a:p>
            <a:pPr marL="0" indent="0">
              <a:buNone/>
            </a:pPr>
            <a:r>
              <a:rPr lang="nl-NL" b="1" dirty="0"/>
              <a:t>Soms: </a:t>
            </a:r>
          </a:p>
          <a:p>
            <a:r>
              <a:rPr lang="nl-NL" dirty="0"/>
              <a:t>oor uitspuiten</a:t>
            </a:r>
          </a:p>
          <a:p>
            <a:r>
              <a:rPr lang="nl-NL" dirty="0" err="1"/>
              <a:t>oortampon</a:t>
            </a:r>
            <a:r>
              <a:rPr lang="nl-NL" dirty="0"/>
              <a:t> (24 uur)</a:t>
            </a:r>
          </a:p>
          <a:p>
            <a:pPr marL="0" indent="0">
              <a:buNone/>
            </a:pPr>
            <a:endParaRPr lang="nl-NL" b="1" dirty="0"/>
          </a:p>
          <a:p>
            <a:pPr marL="0" indent="0">
              <a:buNone/>
            </a:pPr>
            <a:r>
              <a:rPr lang="nl-NL" b="1" dirty="0"/>
              <a:t>pijnbestrijding</a:t>
            </a:r>
          </a:p>
          <a:p>
            <a:r>
              <a:rPr lang="nl-NL" dirty="0"/>
              <a:t>Paracetamol indien nodig NSAID</a:t>
            </a:r>
          </a:p>
        </p:txBody>
      </p:sp>
      <p:pic>
        <p:nvPicPr>
          <p:cNvPr id="7" name="Tijdelijke aanduiding voor inhoud 6">
            <a:extLst>
              <a:ext uri="{FF2B5EF4-FFF2-40B4-BE49-F238E27FC236}">
                <a16:creationId xmlns:a16="http://schemas.microsoft.com/office/drawing/2014/main" id="{AE637915-DF6E-460B-8986-5D56BB32CAD5}"/>
              </a:ext>
            </a:extLst>
          </p:cNvPr>
          <p:cNvPicPr>
            <a:picLocks noGrp="1" noChangeAspect="1"/>
          </p:cNvPicPr>
          <p:nvPr>
            <p:ph sz="half" idx="1"/>
          </p:nvPr>
        </p:nvPicPr>
        <p:blipFill>
          <a:blip r:embed="rId2"/>
          <a:stretch>
            <a:fillRect/>
          </a:stretch>
        </p:blipFill>
        <p:spPr>
          <a:xfrm>
            <a:off x="1209039" y="1934108"/>
            <a:ext cx="3678111" cy="3694532"/>
          </a:xfrm>
          <a:prstGeom prst="rect">
            <a:avLst/>
          </a:prstGeom>
        </p:spPr>
      </p:pic>
    </p:spTree>
    <p:extLst>
      <p:ext uri="{BB962C8B-B14F-4D97-AF65-F5344CB8AC3E}">
        <p14:creationId xmlns:p14="http://schemas.microsoft.com/office/powerpoint/2010/main" val="19814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title="Oorontsteking - Oorzaak en behandeling oorpijn">
            <a:hlinkClick r:id="" action="ppaction://media"/>
            <a:extLst>
              <a:ext uri="{FF2B5EF4-FFF2-40B4-BE49-F238E27FC236}">
                <a16:creationId xmlns:a16="http://schemas.microsoft.com/office/drawing/2014/main" id="{0F318BAD-18BF-421F-81D8-A80154DA385C}"/>
              </a:ext>
            </a:extLst>
          </p:cNvPr>
          <p:cNvPicPr>
            <a:picLocks noRot="1" noChangeAspect="1"/>
          </p:cNvPicPr>
          <p:nvPr>
            <a:videoFile r:link="rId1"/>
          </p:nvPr>
        </p:nvPicPr>
        <p:blipFill>
          <a:blip r:embed="rId3"/>
          <a:stretch>
            <a:fillRect/>
          </a:stretch>
        </p:blipFill>
        <p:spPr>
          <a:xfrm>
            <a:off x="2152650" y="1608455"/>
            <a:ext cx="6685280" cy="5013960"/>
          </a:xfrm>
          <a:prstGeom prst="rect">
            <a:avLst/>
          </a:prstGeom>
        </p:spPr>
      </p:pic>
      <p:sp>
        <p:nvSpPr>
          <p:cNvPr id="4" name="Tekstvak 3">
            <a:extLst>
              <a:ext uri="{FF2B5EF4-FFF2-40B4-BE49-F238E27FC236}">
                <a16:creationId xmlns:a16="http://schemas.microsoft.com/office/drawing/2014/main" id="{26E811D7-3FC6-453C-9FB6-FE58CA8AEE48}"/>
              </a:ext>
            </a:extLst>
          </p:cNvPr>
          <p:cNvSpPr txBox="1"/>
          <p:nvPr/>
        </p:nvSpPr>
        <p:spPr>
          <a:xfrm>
            <a:off x="1219200" y="833120"/>
            <a:ext cx="9067800" cy="523220"/>
          </a:xfrm>
          <a:prstGeom prst="rect">
            <a:avLst/>
          </a:prstGeom>
          <a:noFill/>
        </p:spPr>
        <p:txBody>
          <a:bodyPr wrap="square" rtlCol="0">
            <a:spAutoFit/>
          </a:bodyPr>
          <a:lstStyle/>
          <a:p>
            <a:r>
              <a:rPr lang="nl-NL" sz="2800" dirty="0">
                <a:solidFill>
                  <a:schemeClr val="accent1"/>
                </a:solidFill>
              </a:rPr>
              <a:t>    LINK : Gehoorgang ontsteking  &amp;  middenoorontsteking</a:t>
            </a:r>
          </a:p>
        </p:txBody>
      </p:sp>
    </p:spTree>
    <p:extLst>
      <p:ext uri="{BB962C8B-B14F-4D97-AF65-F5344CB8AC3E}">
        <p14:creationId xmlns:p14="http://schemas.microsoft.com/office/powerpoint/2010/main" val="132440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92C3F-BC15-418A-B721-5056B40D8E3B}"/>
              </a:ext>
            </a:extLst>
          </p:cNvPr>
          <p:cNvSpPr>
            <a:spLocks noGrp="1"/>
          </p:cNvSpPr>
          <p:nvPr>
            <p:ph type="title"/>
          </p:nvPr>
        </p:nvSpPr>
        <p:spPr/>
        <p:txBody>
          <a:bodyPr>
            <a:normAutofit/>
          </a:bodyPr>
          <a:lstStyle/>
          <a:p>
            <a:r>
              <a:rPr lang="nl-NL" sz="4000" b="1" dirty="0">
                <a:solidFill>
                  <a:schemeClr val="accent1"/>
                </a:solidFill>
                <a:latin typeface="+mn-lt"/>
              </a:rPr>
              <a:t>Otitis media acuta (middenoor ontsteking)</a:t>
            </a:r>
          </a:p>
        </p:txBody>
      </p:sp>
      <p:sp>
        <p:nvSpPr>
          <p:cNvPr id="4" name="Tijdelijke aanduiding voor inhoud 3">
            <a:extLst>
              <a:ext uri="{FF2B5EF4-FFF2-40B4-BE49-F238E27FC236}">
                <a16:creationId xmlns:a16="http://schemas.microsoft.com/office/drawing/2014/main" id="{24BF0E67-2F8A-4FFB-B281-35B94E4AE7B6}"/>
              </a:ext>
            </a:extLst>
          </p:cNvPr>
          <p:cNvSpPr>
            <a:spLocks noGrp="1"/>
          </p:cNvSpPr>
          <p:nvPr>
            <p:ph sz="half" idx="2"/>
          </p:nvPr>
        </p:nvSpPr>
        <p:spPr>
          <a:xfrm>
            <a:off x="6172200" y="1595120"/>
            <a:ext cx="5638800" cy="4581843"/>
          </a:xfrm>
        </p:spPr>
        <p:txBody>
          <a:bodyPr>
            <a:normAutofit fontScale="77500" lnSpcReduction="20000"/>
          </a:bodyPr>
          <a:lstStyle/>
          <a:p>
            <a:pPr marL="0" indent="0">
              <a:buNone/>
            </a:pPr>
            <a:r>
              <a:rPr lang="nl-NL" dirty="0"/>
              <a:t>Oorpijn bij kinderen jonger dan 5 jaar komt bijna altijd door een ontsteking van het middenoor.</a:t>
            </a:r>
          </a:p>
          <a:p>
            <a:pPr marL="0" indent="0">
              <a:buNone/>
            </a:pPr>
            <a:endParaRPr lang="nl-NL" b="1" dirty="0"/>
          </a:p>
          <a:p>
            <a:pPr marL="0" indent="0">
              <a:buNone/>
            </a:pPr>
            <a:r>
              <a:rPr lang="nl-NL" b="1" dirty="0"/>
              <a:t>Oorzaak</a:t>
            </a:r>
            <a:r>
              <a:rPr lang="nl-NL" dirty="0"/>
              <a:t>: verkoudheid</a:t>
            </a:r>
          </a:p>
          <a:p>
            <a:pPr marL="0" indent="0">
              <a:buNone/>
            </a:pPr>
            <a:endParaRPr lang="nl-NL" dirty="0"/>
          </a:p>
          <a:p>
            <a:pPr marL="0" indent="0">
              <a:buNone/>
            </a:pPr>
            <a:r>
              <a:rPr lang="nl-NL" b="1" dirty="0"/>
              <a:t>Duur:</a:t>
            </a:r>
            <a:r>
              <a:rPr lang="nl-NL" dirty="0"/>
              <a:t> meestal binnen 2 tot 3 dagen</a:t>
            </a:r>
          </a:p>
          <a:p>
            <a:pPr marL="0" indent="0">
              <a:buNone/>
            </a:pPr>
            <a:endParaRPr lang="nl-NL" dirty="0"/>
          </a:p>
          <a:p>
            <a:pPr marL="0" indent="0">
              <a:buNone/>
            </a:pPr>
            <a:r>
              <a:rPr lang="nl-NL" b="1" dirty="0"/>
              <a:t>Verschijnselen</a:t>
            </a:r>
          </a:p>
          <a:p>
            <a:r>
              <a:rPr lang="nl-NL" dirty="0"/>
              <a:t>oorpijn</a:t>
            </a:r>
          </a:p>
          <a:p>
            <a:r>
              <a:rPr lang="nl-NL" dirty="0"/>
              <a:t>koorts</a:t>
            </a:r>
          </a:p>
          <a:p>
            <a:r>
              <a:rPr lang="nl-NL" dirty="0"/>
              <a:t>een ziek gevoel</a:t>
            </a:r>
          </a:p>
          <a:p>
            <a:r>
              <a:rPr lang="nl-NL" dirty="0"/>
              <a:t>Peuters kunnen buikpijn of diarree hebben </a:t>
            </a:r>
          </a:p>
        </p:txBody>
      </p:sp>
      <p:sp>
        <p:nvSpPr>
          <p:cNvPr id="9" name="Tijdelijke aanduiding voor inhoud 8">
            <a:extLst>
              <a:ext uri="{FF2B5EF4-FFF2-40B4-BE49-F238E27FC236}">
                <a16:creationId xmlns:a16="http://schemas.microsoft.com/office/drawing/2014/main" id="{A08F71B1-7C5A-41C0-9787-C61FF42D3991}"/>
              </a:ext>
            </a:extLst>
          </p:cNvPr>
          <p:cNvSpPr>
            <a:spLocks noGrp="1"/>
          </p:cNvSpPr>
          <p:nvPr>
            <p:ph sz="half" idx="1"/>
          </p:nvPr>
        </p:nvSpPr>
        <p:spPr/>
        <p:txBody>
          <a:bodyPr>
            <a:normAutofit fontScale="77500" lnSpcReduction="20000"/>
          </a:bodyPr>
          <a:lstStyle/>
          <a:p>
            <a:pPr marL="0" indent="0">
              <a:buNone/>
            </a:pPr>
            <a:r>
              <a:rPr lang="nl-NL" sz="1400" dirty="0">
                <a:solidFill>
                  <a:schemeClr val="accent1"/>
                </a:solidFill>
              </a:rPr>
              <a:t>https://www.kindenziek.nl/midden-oorontsteking/3-wat-moet-je-doen</a:t>
            </a:r>
          </a:p>
        </p:txBody>
      </p:sp>
      <p:pic>
        <p:nvPicPr>
          <p:cNvPr id="10" name="Afbeelding 9">
            <a:extLst>
              <a:ext uri="{FF2B5EF4-FFF2-40B4-BE49-F238E27FC236}">
                <a16:creationId xmlns:a16="http://schemas.microsoft.com/office/drawing/2014/main" id="{76656B28-81EF-4638-B297-C35812C096F8}"/>
              </a:ext>
            </a:extLst>
          </p:cNvPr>
          <p:cNvPicPr>
            <a:picLocks noChangeAspect="1"/>
          </p:cNvPicPr>
          <p:nvPr/>
        </p:nvPicPr>
        <p:blipFill>
          <a:blip r:embed="rId2"/>
          <a:stretch>
            <a:fillRect/>
          </a:stretch>
        </p:blipFill>
        <p:spPr>
          <a:xfrm>
            <a:off x="990152" y="2684466"/>
            <a:ext cx="4859106" cy="3401374"/>
          </a:xfrm>
          <a:prstGeom prst="rect">
            <a:avLst/>
          </a:prstGeom>
        </p:spPr>
      </p:pic>
    </p:spTree>
    <p:extLst>
      <p:ext uri="{BB962C8B-B14F-4D97-AF65-F5344CB8AC3E}">
        <p14:creationId xmlns:p14="http://schemas.microsoft.com/office/powerpoint/2010/main" val="324382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92C3F-BC15-418A-B721-5056B40D8E3B}"/>
              </a:ext>
            </a:extLst>
          </p:cNvPr>
          <p:cNvSpPr>
            <a:spLocks noGrp="1"/>
          </p:cNvSpPr>
          <p:nvPr>
            <p:ph type="title"/>
          </p:nvPr>
        </p:nvSpPr>
        <p:spPr/>
        <p:txBody>
          <a:bodyPr>
            <a:normAutofit/>
          </a:bodyPr>
          <a:lstStyle/>
          <a:p>
            <a:r>
              <a:rPr lang="nl-NL" sz="4000" b="1" dirty="0">
                <a:solidFill>
                  <a:schemeClr val="accent1"/>
                </a:solidFill>
                <a:latin typeface="+mn-lt"/>
              </a:rPr>
              <a:t>Otitis media acuta (middenoor ontsteking)</a:t>
            </a:r>
          </a:p>
        </p:txBody>
      </p:sp>
      <p:sp>
        <p:nvSpPr>
          <p:cNvPr id="4" name="Tijdelijke aanduiding voor inhoud 3">
            <a:extLst>
              <a:ext uri="{FF2B5EF4-FFF2-40B4-BE49-F238E27FC236}">
                <a16:creationId xmlns:a16="http://schemas.microsoft.com/office/drawing/2014/main" id="{24BF0E67-2F8A-4FFB-B281-35B94E4AE7B6}"/>
              </a:ext>
            </a:extLst>
          </p:cNvPr>
          <p:cNvSpPr>
            <a:spLocks noGrp="1"/>
          </p:cNvSpPr>
          <p:nvPr>
            <p:ph sz="half" idx="2"/>
          </p:nvPr>
        </p:nvSpPr>
        <p:spPr>
          <a:xfrm>
            <a:off x="6172200" y="1595120"/>
            <a:ext cx="5638800" cy="4581843"/>
          </a:xfrm>
        </p:spPr>
        <p:txBody>
          <a:bodyPr>
            <a:normAutofit fontScale="92500" lnSpcReduction="10000"/>
          </a:bodyPr>
          <a:lstStyle/>
          <a:p>
            <a:pPr marL="0" indent="0">
              <a:buNone/>
            </a:pPr>
            <a:endParaRPr lang="nl-NL" b="1" dirty="0"/>
          </a:p>
          <a:p>
            <a:pPr marL="0" indent="0">
              <a:buNone/>
            </a:pPr>
            <a:r>
              <a:rPr lang="nl-NL" b="1" dirty="0"/>
              <a:t>Behandeling:</a:t>
            </a:r>
            <a:r>
              <a:rPr lang="nl-NL" dirty="0"/>
              <a:t> paracetamol</a:t>
            </a:r>
          </a:p>
          <a:p>
            <a:pPr marL="0" indent="0">
              <a:buNone/>
            </a:pPr>
            <a:endParaRPr lang="nl-NL" dirty="0"/>
          </a:p>
          <a:p>
            <a:pPr marL="0" indent="0">
              <a:buNone/>
            </a:pPr>
            <a:r>
              <a:rPr lang="nl-NL" dirty="0"/>
              <a:t>Neusspray of neusdruppels met fysiologisch zout of met </a:t>
            </a:r>
            <a:r>
              <a:rPr lang="nl-NL" dirty="0" err="1"/>
              <a:t>xylometazoline</a:t>
            </a:r>
            <a:r>
              <a:rPr lang="nl-NL" dirty="0"/>
              <a:t> helpen niet bij middenoorontsteking. </a:t>
            </a:r>
          </a:p>
          <a:p>
            <a:pPr marL="0" indent="0">
              <a:buNone/>
            </a:pPr>
            <a:r>
              <a:rPr lang="nl-NL" dirty="0"/>
              <a:t>Antibiotica zelden nodig </a:t>
            </a:r>
          </a:p>
          <a:p>
            <a:pPr marL="0" indent="0">
              <a:buNone/>
            </a:pPr>
            <a:endParaRPr lang="nl-NL" dirty="0"/>
          </a:p>
          <a:p>
            <a:pPr marL="0" indent="0">
              <a:buNone/>
            </a:pPr>
            <a:r>
              <a:rPr lang="nl-NL" b="1" dirty="0"/>
              <a:t>Let op</a:t>
            </a:r>
            <a:r>
              <a:rPr lang="nl-NL" dirty="0"/>
              <a:t>: indien kind zieker wordt, afstaand oor heeft, drinkt niet goed, suf wordt.</a:t>
            </a:r>
          </a:p>
        </p:txBody>
      </p:sp>
      <p:sp>
        <p:nvSpPr>
          <p:cNvPr id="9" name="Tijdelijke aanduiding voor inhoud 8">
            <a:extLst>
              <a:ext uri="{FF2B5EF4-FFF2-40B4-BE49-F238E27FC236}">
                <a16:creationId xmlns:a16="http://schemas.microsoft.com/office/drawing/2014/main" id="{A08F71B1-7C5A-41C0-9787-C61FF42D3991}"/>
              </a:ext>
            </a:extLst>
          </p:cNvPr>
          <p:cNvSpPr>
            <a:spLocks noGrp="1"/>
          </p:cNvSpPr>
          <p:nvPr>
            <p:ph sz="half" idx="1"/>
          </p:nvPr>
        </p:nvSpPr>
        <p:spPr>
          <a:xfrm>
            <a:off x="838200" y="1825625"/>
            <a:ext cx="5334000" cy="4351338"/>
          </a:xfrm>
        </p:spPr>
        <p:txBody>
          <a:bodyPr>
            <a:normAutofit fontScale="92500" lnSpcReduction="10000"/>
          </a:bodyPr>
          <a:lstStyle/>
          <a:p>
            <a:pPr marL="0" indent="0">
              <a:buNone/>
            </a:pPr>
            <a:r>
              <a:rPr lang="nl-NL" sz="1400" dirty="0">
                <a:solidFill>
                  <a:schemeClr val="accent1"/>
                </a:solidFill>
              </a:rPr>
              <a:t>https://www.kindenziek.nl/midden-oorontsteking/3-wat-moet-je-doen</a:t>
            </a:r>
          </a:p>
          <a:p>
            <a:pPr marL="0" indent="0">
              <a:buNone/>
            </a:pPr>
            <a:endParaRPr lang="nl-NL" sz="1400" dirty="0">
              <a:solidFill>
                <a:schemeClr val="accent1"/>
              </a:solidFill>
            </a:endParaRPr>
          </a:p>
        </p:txBody>
      </p:sp>
      <p:pic>
        <p:nvPicPr>
          <p:cNvPr id="6" name="Afbeelding 5">
            <a:extLst>
              <a:ext uri="{FF2B5EF4-FFF2-40B4-BE49-F238E27FC236}">
                <a16:creationId xmlns:a16="http://schemas.microsoft.com/office/drawing/2014/main" id="{E3D5C74C-3819-4F18-B9AF-A574929DE2A7}"/>
              </a:ext>
            </a:extLst>
          </p:cNvPr>
          <p:cNvPicPr>
            <a:picLocks noChangeAspect="1"/>
          </p:cNvPicPr>
          <p:nvPr/>
        </p:nvPicPr>
        <p:blipFill>
          <a:blip r:embed="rId2"/>
          <a:stretch>
            <a:fillRect/>
          </a:stretch>
        </p:blipFill>
        <p:spPr>
          <a:xfrm>
            <a:off x="993443" y="2262188"/>
            <a:ext cx="4853140" cy="3343274"/>
          </a:xfrm>
          <a:prstGeom prst="rect">
            <a:avLst/>
          </a:prstGeom>
        </p:spPr>
      </p:pic>
    </p:spTree>
    <p:extLst>
      <p:ext uri="{BB962C8B-B14F-4D97-AF65-F5344CB8AC3E}">
        <p14:creationId xmlns:p14="http://schemas.microsoft.com/office/powerpoint/2010/main" val="16907040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637</Words>
  <Application>Microsoft Office PowerPoint</Application>
  <PresentationFormat>Breedbeeld</PresentationFormat>
  <Paragraphs>103</Paragraphs>
  <Slides>16</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PowerPoint-presentatie</vt:lpstr>
      <vt:lpstr>Gehoor</vt:lpstr>
      <vt:lpstr>Gehoorstelsel</vt:lpstr>
      <vt:lpstr>Otitis externa (ontsteking gehoorgang)</vt:lpstr>
      <vt:lpstr>Otitis externa</vt:lpstr>
      <vt:lpstr>Otitis externa</vt:lpstr>
      <vt:lpstr>PowerPoint-presentatie</vt:lpstr>
      <vt:lpstr>Otitis media acuta (middenoor ontsteking)</vt:lpstr>
      <vt:lpstr>Otitis media acuta (middenoor ontsteking)</vt:lpstr>
      <vt:lpstr>PowerPoint-presentatie</vt:lpstr>
      <vt:lpstr>Otitis externa met effusie (OME)</vt:lpstr>
      <vt:lpstr>Otitis externa met effusie (OME)</vt:lpstr>
      <vt:lpstr>Otitis externa met effusie (OME)</vt:lpstr>
      <vt:lpstr>Otitis media acuta (middenoor ontsteking)</vt:lpstr>
      <vt:lpstr>Geleidingslechthorendheid</vt:lpstr>
      <vt:lpstr>Perceptieslechthorenheid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Bouke Cuperus</dc:creator>
  <cp:lastModifiedBy>Bouke Cuperus</cp:lastModifiedBy>
  <cp:revision>31</cp:revision>
  <dcterms:created xsi:type="dcterms:W3CDTF">2020-12-16T19:17:53Z</dcterms:created>
  <dcterms:modified xsi:type="dcterms:W3CDTF">2020-12-17T08:08:36Z</dcterms:modified>
</cp:coreProperties>
</file>